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47"/>
  </p:notesMasterIdLst>
  <p:handoutMasterIdLst>
    <p:handoutMasterId r:id="rId48"/>
  </p:handoutMasterIdLst>
  <p:sldIdLst>
    <p:sldId id="256" r:id="rId2"/>
    <p:sldId id="266" r:id="rId3"/>
    <p:sldId id="257" r:id="rId4"/>
    <p:sldId id="267" r:id="rId5"/>
    <p:sldId id="258" r:id="rId6"/>
    <p:sldId id="260" r:id="rId7"/>
    <p:sldId id="259" r:id="rId8"/>
    <p:sldId id="261" r:id="rId9"/>
    <p:sldId id="262" r:id="rId10"/>
    <p:sldId id="263" r:id="rId11"/>
    <p:sldId id="264" r:id="rId12"/>
    <p:sldId id="265" r:id="rId13"/>
    <p:sldId id="268" r:id="rId14"/>
    <p:sldId id="269" r:id="rId15"/>
    <p:sldId id="270" r:id="rId16"/>
    <p:sldId id="271" r:id="rId17"/>
    <p:sldId id="272" r:id="rId18"/>
    <p:sldId id="273" r:id="rId19"/>
    <p:sldId id="275" r:id="rId20"/>
    <p:sldId id="282" r:id="rId21"/>
    <p:sldId id="276" r:id="rId22"/>
    <p:sldId id="277" r:id="rId23"/>
    <p:sldId id="278" r:id="rId24"/>
    <p:sldId id="279" r:id="rId25"/>
    <p:sldId id="274" r:id="rId26"/>
    <p:sldId id="280" r:id="rId27"/>
    <p:sldId id="296" r:id="rId28"/>
    <p:sldId id="285" r:id="rId29"/>
    <p:sldId id="297" r:id="rId30"/>
    <p:sldId id="302" r:id="rId31"/>
    <p:sldId id="303" r:id="rId32"/>
    <p:sldId id="304" r:id="rId33"/>
    <p:sldId id="305" r:id="rId34"/>
    <p:sldId id="300" r:id="rId35"/>
    <p:sldId id="299" r:id="rId36"/>
    <p:sldId id="281" r:id="rId37"/>
    <p:sldId id="284" r:id="rId38"/>
    <p:sldId id="283" r:id="rId39"/>
    <p:sldId id="290" r:id="rId40"/>
    <p:sldId id="286" r:id="rId41"/>
    <p:sldId id="292" r:id="rId42"/>
    <p:sldId id="293" r:id="rId43"/>
    <p:sldId id="294" r:id="rId44"/>
    <p:sldId id="291" r:id="rId45"/>
    <p:sldId id="295"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2C"/>
    <a:srgbClr val="FFDE81"/>
    <a:srgbClr val="FFD358"/>
    <a:srgbClr val="8031A7"/>
    <a:srgbClr val="BFBFBF"/>
    <a:srgbClr val="007A97"/>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811" autoAdjust="0"/>
    <p:restoredTop sz="70760" autoAdjust="0"/>
  </p:normalViewPr>
  <p:slideViewPr>
    <p:cSldViewPr snapToGrid="0" snapToObjects="1">
      <p:cViewPr varScale="1">
        <p:scale>
          <a:sx n="102" d="100"/>
          <a:sy n="102" d="100"/>
        </p:scale>
        <p:origin x="-1296" y="-90"/>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22482"/>
    </p:cViewPr>
  </p:sorterViewPr>
  <p:notesViewPr>
    <p:cSldViewPr snapToGrid="0" snapToObjects="1">
      <p:cViewPr varScale="1">
        <p:scale>
          <a:sx n="97" d="100"/>
          <a:sy n="97" d="100"/>
        </p:scale>
        <p:origin x="-36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L2cUGv0Reb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JTS_Topology_Suite"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entral.maven.org/maven2/com/vividsolutions/jts/1.13/DS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The goal of this Discussion Module is to learn to deliver DSE Search geospatial</a:t>
            </a:r>
            <a:r>
              <a:rPr lang="en-US" sz="800" kern="1200" baseline="0" dirty="0" smtClean="0">
                <a:solidFill>
                  <a:schemeClr val="tx1"/>
                </a:solidFill>
                <a:latin typeface="+mn-lt"/>
                <a:ea typeface="+mn-ea"/>
                <a:cs typeface="+mn-cs"/>
              </a:rPr>
              <a:t> queries; Where’s the nearest Starbuck’s, and related.</a:t>
            </a:r>
            <a:r>
              <a:rPr lang="en-US" sz="800" kern="1200" dirty="0" smtClean="0">
                <a:solidFill>
                  <a:schemeClr val="tx1"/>
                </a:solidFill>
                <a:latin typeface="+mn-lt"/>
                <a:ea typeface="+mn-ea"/>
                <a:cs typeface="+mn-cs"/>
              </a:rPr>
              <a:t> </a:t>
            </a:r>
          </a:p>
          <a:p>
            <a:endParaRPr lang="en-US" sz="800" kern="1200" dirty="0" smtClean="0">
              <a:solidFill>
                <a:schemeClr val="tx1"/>
              </a:solidFill>
              <a:latin typeface="+mn-lt"/>
              <a:ea typeface="+mn-ea"/>
              <a:cs typeface="+mn-cs"/>
            </a:endParaRPr>
          </a:p>
          <a:p>
            <a:r>
              <a:rPr lang="en-US" sz="800" kern="1200" dirty="0" smtClean="0">
                <a:solidFill>
                  <a:schemeClr val="tx1"/>
                </a:solidFill>
                <a:latin typeface="+mn-lt"/>
                <a:ea typeface="+mn-ea"/>
                <a:cs typeface="+mn-cs"/>
              </a:rPr>
              <a:t>This module has as its prerequisites:</a:t>
            </a:r>
          </a:p>
          <a:p>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That you are comfortable with making DSE Search chained analyzers.</a:t>
            </a:r>
          </a:p>
          <a:p>
            <a:pPr marL="330200" indent="-171450">
              <a:buFont typeface="Arial" pitchFamily="34" charset="0"/>
              <a:buChar char="•"/>
            </a:pPr>
            <a:r>
              <a:rPr lang="en-US" dirty="0" smtClean="0"/>
              <a:t>That you are comfortable with DSE</a:t>
            </a:r>
            <a:r>
              <a:rPr lang="en-US" baseline="0" dirty="0" smtClean="0"/>
              <a:t> Search filter queries, facets, and the extended parser syntax of </a:t>
            </a:r>
            <a:r>
              <a:rPr lang="en-US" baseline="0" dirty="0" err="1" smtClean="0"/>
              <a:t>dismax</a:t>
            </a:r>
            <a:r>
              <a:rPr lang="en-US" baseline="0" dirty="0" smtClean="0"/>
              <a:t>, or </a:t>
            </a:r>
            <a:r>
              <a:rPr lang="en-US" baseline="0" dirty="0" err="1" smtClean="0"/>
              <a:t>edismax</a:t>
            </a:r>
            <a:r>
              <a:rPr lang="en-US" baseline="0" dirty="0" smtClean="0"/>
              <a:t>. Why ? Not because we use these objects per se. Comfort with these topics means DSE Search geospatial objects and query syntax will be familiar.</a:t>
            </a:r>
            <a:endParaRPr lang="en-US" dirty="0"/>
          </a:p>
        </p:txBody>
      </p:sp>
    </p:spTree>
    <p:extLst>
      <p:ext uri="{BB962C8B-B14F-4D97-AF65-F5344CB8AC3E}">
        <p14:creationId xmlns:p14="http://schemas.microsoft.com/office/powerpoint/2010/main" val="3648205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While similar, there is slight optimization to each; </a:t>
            </a:r>
            <a:r>
              <a:rPr lang="en-US" dirty="0" err="1" smtClean="0"/>
              <a:t>geohash</a:t>
            </a:r>
            <a:r>
              <a:rPr lang="en-US" dirty="0" smtClean="0"/>
              <a:t>, and </a:t>
            </a:r>
            <a:r>
              <a:rPr lang="en-US" dirty="0" err="1" smtClean="0"/>
              <a:t>quadtree</a:t>
            </a:r>
            <a:r>
              <a:rPr lang="en-US" dirty="0" smtClean="0"/>
              <a:t>. By the field</a:t>
            </a:r>
            <a:r>
              <a:rPr lang="en-US" baseline="0" dirty="0" smtClean="0"/>
              <a:t> types and associated attributes you choose, you directly/indirectly implement a </a:t>
            </a:r>
            <a:r>
              <a:rPr lang="en-US" baseline="0" dirty="0" err="1" smtClean="0"/>
              <a:t>geohash</a:t>
            </a:r>
            <a:r>
              <a:rPr lang="en-US" baseline="0" dirty="0" smtClean="0"/>
              <a:t> or </a:t>
            </a:r>
            <a:r>
              <a:rPr lang="en-US" baseline="0" dirty="0" err="1" smtClean="0"/>
              <a:t>quadtree</a:t>
            </a:r>
            <a:r>
              <a:rPr lang="en-US" baseline="0" dirty="0" smtClean="0"/>
              <a:t> in the DSE Search runtime..</a:t>
            </a:r>
            <a:endParaRPr lang="en-US" dirty="0" smtClean="0"/>
          </a:p>
          <a:p>
            <a:endParaRPr lang="en-US" dirty="0" smtClean="0"/>
          </a:p>
          <a:p>
            <a:r>
              <a:rPr lang="en-US" dirty="0" smtClean="0"/>
              <a:t>References </a:t>
            </a:r>
            <a:r>
              <a:rPr lang="en-US" dirty="0" err="1" smtClean="0"/>
              <a:t>Urls</a:t>
            </a:r>
            <a:r>
              <a:rPr lang="en-US" dirty="0" smtClean="0"/>
              <a:t>:</a:t>
            </a:r>
          </a:p>
          <a:p>
            <a:pPr lvl="1"/>
            <a:r>
              <a:rPr lang="en-US" dirty="0" smtClean="0"/>
              <a:t>https://en.wikipedia.org/wiki/Geohash</a:t>
            </a:r>
          </a:p>
          <a:p>
            <a:pPr lvl="1"/>
            <a:r>
              <a:rPr lang="en-US" dirty="0" smtClean="0"/>
              <a:t>https://en.wikipedia.org/wiki/Quadtree</a:t>
            </a:r>
          </a:p>
          <a:p>
            <a:endParaRPr lang="en-US" dirty="0"/>
          </a:p>
        </p:txBody>
      </p:sp>
    </p:spTree>
    <p:extLst>
      <p:ext uri="{BB962C8B-B14F-4D97-AF65-F5344CB8AC3E}">
        <p14:creationId xmlns:p14="http://schemas.microsoft.com/office/powerpoint/2010/main" val="253243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Geohash</a:t>
            </a:r>
            <a:r>
              <a:rPr lang="en-US" dirty="0" smtClean="0"/>
              <a:t> and </a:t>
            </a:r>
            <a:r>
              <a:rPr lang="en-US" dirty="0" err="1" smtClean="0"/>
              <a:t>quadtree</a:t>
            </a:r>
            <a:r>
              <a:rPr lang="en-US" dirty="0" smtClean="0"/>
              <a:t>,</a:t>
            </a:r>
            <a:r>
              <a:rPr lang="en-US" baseline="0" dirty="0" smtClean="0"/>
              <a:t> and an earlier reference to </a:t>
            </a:r>
            <a:r>
              <a:rPr lang="en-US" baseline="0" dirty="0" err="1" smtClean="0"/>
              <a:t>precisionIncrementGap</a:t>
            </a:r>
            <a:r>
              <a:rPr lang="en-US" baseline="0" dirty="0" smtClean="0"/>
              <a:t>, now you have a use case for the (left edge N-Gram) filter to standard DSE Search text analytics. With (left edge N-Gram), you can deliver your own </a:t>
            </a:r>
            <a:r>
              <a:rPr lang="en-US" baseline="0" dirty="0" err="1" smtClean="0"/>
              <a:t>geohash</a:t>
            </a:r>
            <a:r>
              <a:rPr lang="en-US" baseline="0" dirty="0" smtClean="0"/>
              <a:t>/</a:t>
            </a:r>
            <a:r>
              <a:rPr lang="en-US" baseline="0" dirty="0" err="1" smtClean="0"/>
              <a:t>quadtree</a:t>
            </a:r>
            <a:r>
              <a:rPr lang="en-US" baseline="0" dirty="0" smtClean="0"/>
              <a:t>.</a:t>
            </a:r>
            <a:endParaRPr lang="en-US" dirty="0" smtClean="0"/>
          </a:p>
          <a:p>
            <a:endParaRPr lang="en-US" dirty="0" smtClean="0"/>
          </a:p>
          <a:p>
            <a:r>
              <a:rPr lang="en-US" dirty="0" smtClean="0"/>
              <a:t>Reference </a:t>
            </a:r>
            <a:r>
              <a:rPr lang="en-US" dirty="0" err="1" smtClean="0"/>
              <a:t>Urls</a:t>
            </a:r>
            <a:r>
              <a:rPr lang="en-US" dirty="0" smtClean="0"/>
              <a:t>:</a:t>
            </a:r>
          </a:p>
          <a:p>
            <a:pPr lvl="1"/>
            <a:r>
              <a:rPr lang="en-US" sz="1200" kern="1200" dirty="0" smtClean="0">
                <a:solidFill>
                  <a:schemeClr val="tx1"/>
                </a:solidFill>
                <a:effectLst/>
                <a:latin typeface="+mn-lt"/>
                <a:ea typeface="+mn-ea"/>
                <a:cs typeface="+mn-cs"/>
              </a:rPr>
              <a:t>https://lucene.apache.org/solr/guide/6_6/filter-descriptions.html</a:t>
            </a:r>
          </a:p>
          <a:p>
            <a:pPr lvl="1"/>
            <a:endParaRPr lang="en-US" dirty="0"/>
          </a:p>
        </p:txBody>
      </p:sp>
    </p:spTree>
    <p:extLst>
      <p:ext uri="{BB962C8B-B14F-4D97-AF65-F5344CB8AC3E}">
        <p14:creationId xmlns:p14="http://schemas.microsoft.com/office/powerpoint/2010/main" val="406837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If you really want to master DSE Search, geospatial, the above resources should be considered must reads.</a:t>
            </a:r>
          </a:p>
          <a:p>
            <a:endParaRPr lang="en-US" dirty="0" smtClean="0"/>
          </a:p>
          <a:p>
            <a:r>
              <a:rPr lang="en-US" dirty="0" smtClean="0"/>
              <a:t>Reference </a:t>
            </a:r>
            <a:r>
              <a:rPr lang="en-US" dirty="0" err="1" smtClean="0"/>
              <a:t>Urls</a:t>
            </a:r>
            <a:r>
              <a:rPr lang="en-US" dirty="0" smtClean="0"/>
              <a:t>:</a:t>
            </a:r>
          </a:p>
          <a:p>
            <a:pPr marL="298450" lvl="1" indent="0">
              <a:buFont typeface="Arial" pitchFamily="34" charset="0"/>
              <a:buNone/>
            </a:pPr>
            <a:r>
              <a:rPr lang="en-US" sz="2200" dirty="0" smtClean="0">
                <a:hlinkClick r:id="rId3"/>
              </a:rPr>
              <a:t>https://www.youtube.com/watch?v=L2cUGv0Rebs</a:t>
            </a:r>
            <a:endParaRPr lang="en-US" sz="2200" dirty="0" smtClean="0"/>
          </a:p>
          <a:p>
            <a:pPr marL="298450" lvl="1" indent="0">
              <a:buFont typeface="Arial" pitchFamily="34" charset="0"/>
              <a:buNone/>
            </a:pPr>
            <a:r>
              <a:rPr lang="en-US" sz="2200" dirty="0" smtClean="0"/>
              <a:t>https://www.slideshare.net/lucenerevolution/lucene-solr-4-spatial-extended-deep-dive</a:t>
            </a:r>
          </a:p>
          <a:p>
            <a:pPr lvl="1"/>
            <a:endParaRPr lang="en-US" dirty="0"/>
          </a:p>
        </p:txBody>
      </p:sp>
    </p:spTree>
    <p:extLst>
      <p:ext uri="{BB962C8B-B14F-4D97-AF65-F5344CB8AC3E}">
        <p14:creationId xmlns:p14="http://schemas.microsoft.com/office/powerpoint/2010/main" val="224467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To state explicitly then; the first, and seminal</a:t>
            </a:r>
            <a:r>
              <a:rPr lang="en-US" baseline="0" dirty="0" smtClean="0"/>
              <a:t> use case for Apache </a:t>
            </a:r>
            <a:r>
              <a:rPr lang="en-US" baseline="0" dirty="0" err="1" smtClean="0"/>
              <a:t>Solr</a:t>
            </a:r>
            <a:r>
              <a:rPr lang="en-US" baseline="0" dirty="0" smtClean="0"/>
              <a:t> geospatial was distance from a point.</a:t>
            </a:r>
            <a:endParaRPr lang="en-US" dirty="0"/>
          </a:p>
        </p:txBody>
      </p:sp>
    </p:spTree>
    <p:extLst>
      <p:ext uri="{BB962C8B-B14F-4D97-AF65-F5344CB8AC3E}">
        <p14:creationId xmlns:p14="http://schemas.microsoft.com/office/powerpoint/2010/main" val="396480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At this point we present</a:t>
            </a:r>
            <a:r>
              <a:rPr lang="en-US" baseline="0" dirty="0" smtClean="0"/>
              <a:t> an example; complete, and end to end.</a:t>
            </a:r>
          </a:p>
          <a:p>
            <a:endParaRPr lang="en-US" baseline="0" dirty="0" smtClean="0"/>
          </a:p>
          <a:p>
            <a:r>
              <a:rPr lang="en-US" baseline="0" dirty="0" smtClean="0"/>
              <a:t>The example we detail is delivering query from a point, by radius and bounding box, arbitrary rectangle.</a:t>
            </a:r>
            <a:endParaRPr lang="en-US" dirty="0" smtClean="0"/>
          </a:p>
          <a:p>
            <a:endParaRPr lang="en-US" dirty="0"/>
          </a:p>
        </p:txBody>
      </p:sp>
    </p:spTree>
    <p:extLst>
      <p:ext uri="{BB962C8B-B14F-4D97-AF65-F5344CB8AC3E}">
        <p14:creationId xmlns:p14="http://schemas.microsoft.com/office/powerpoint/2010/main" val="2655175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Familiar CQL code; make a </a:t>
            </a:r>
            <a:r>
              <a:rPr lang="en-US" dirty="0" err="1" smtClean="0"/>
              <a:t>keyspace</a:t>
            </a:r>
            <a:r>
              <a:rPr lang="en-US" dirty="0" smtClean="0"/>
              <a:t> and table. </a:t>
            </a:r>
          </a:p>
          <a:p>
            <a:endParaRPr lang="en-US" dirty="0" smtClean="0"/>
          </a:p>
          <a:p>
            <a:r>
              <a:rPr lang="en-US" dirty="0" smtClean="0"/>
              <a:t>While numeric (decimal) data, latitude/longitude pairs are inserted/updated</a:t>
            </a:r>
            <a:r>
              <a:rPr lang="en-US" baseline="0" dirty="0" smtClean="0"/>
              <a:t> as text, with either a comma separator or whitespace separator. It is possible, based on field type, that you explicitly need a comma or whitespace separator.</a:t>
            </a:r>
            <a:endParaRPr lang="en-US" dirty="0"/>
          </a:p>
        </p:txBody>
      </p:sp>
    </p:spTree>
    <p:extLst>
      <p:ext uri="{BB962C8B-B14F-4D97-AF65-F5344CB8AC3E}">
        <p14:creationId xmlns:p14="http://schemas.microsoft.com/office/powerpoint/2010/main" val="523608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Formatting of text for the </a:t>
            </a:r>
            <a:r>
              <a:rPr lang="en-US" dirty="0" err="1" smtClean="0"/>
              <a:t>Solr.LatLonType</a:t>
            </a:r>
            <a:r>
              <a:rPr lang="en-US" dirty="0" smtClean="0"/>
              <a:t> field type;</a:t>
            </a:r>
            <a:r>
              <a:rPr lang="en-US" baseline="0" dirty="0" smtClean="0"/>
              <a:t> comma, latitude, then longitude. </a:t>
            </a:r>
          </a:p>
          <a:p>
            <a:endParaRPr lang="en-US" baseline="0" dirty="0" smtClean="0"/>
          </a:p>
          <a:p>
            <a:r>
              <a:rPr lang="en-US" baseline="0" dirty="0" smtClean="0"/>
              <a:t>As a (</a:t>
            </a:r>
            <a:r>
              <a:rPr lang="en-US" baseline="0" dirty="0" err="1" smtClean="0"/>
              <a:t>lat</a:t>
            </a:r>
            <a:r>
              <a:rPr lang="en-US" baseline="0" dirty="0" smtClean="0"/>
              <a:t>/</a:t>
            </a:r>
            <a:r>
              <a:rPr lang="en-US" baseline="0" dirty="0" err="1" smtClean="0"/>
              <a:t>lon</a:t>
            </a:r>
            <a:r>
              <a:rPr lang="en-US" baseline="0" dirty="0" smtClean="0"/>
              <a:t>) field type, there will be no data validation as a result of the index that will be in place; latitude +/=90, Longitude +/= 180. Some libraries [ may ] correct an overage; E.g., wrap around the international date line.</a:t>
            </a:r>
            <a:endParaRPr lang="en-US" dirty="0"/>
          </a:p>
        </p:txBody>
      </p:sp>
    </p:spTree>
    <p:extLst>
      <p:ext uri="{BB962C8B-B14F-4D97-AF65-F5344CB8AC3E}">
        <p14:creationId xmlns:p14="http://schemas.microsoft.com/office/powerpoint/2010/main" val="1873445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Each of the statements above is required. Comments:</a:t>
            </a:r>
          </a:p>
          <a:p>
            <a:endParaRPr lang="en-US" dirty="0" smtClean="0"/>
          </a:p>
          <a:p>
            <a:pPr marL="330200" indent="-171450">
              <a:buFont typeface="Arial" pitchFamily="34" charset="0"/>
              <a:buChar char="•"/>
            </a:pPr>
            <a:r>
              <a:rPr lang="en-US" dirty="0" smtClean="0"/>
              <a:t>The first [ field type ] above is that which you will create a [ field ] for; insert into, and query upon. This field type will be the (public facing) field type, if you will. All other field types / fields will operate behind the scenes. </a:t>
            </a:r>
          </a:p>
          <a:p>
            <a:pPr marL="330200" indent="-171450">
              <a:buFont typeface="Arial" pitchFamily="34" charset="0"/>
              <a:buChar char="•"/>
            </a:pPr>
            <a:r>
              <a:rPr lang="en-US" dirty="0" smtClean="0"/>
              <a:t>As a </a:t>
            </a:r>
            <a:r>
              <a:rPr lang="en-US" dirty="0" err="1" smtClean="0"/>
              <a:t>lat</a:t>
            </a:r>
            <a:r>
              <a:rPr lang="en-US" dirty="0" smtClean="0"/>
              <a:t>/</a:t>
            </a:r>
            <a:r>
              <a:rPr lang="en-US" dirty="0" err="1" smtClean="0"/>
              <a:t>lon</a:t>
            </a:r>
            <a:r>
              <a:rPr lang="en-US" dirty="0" smtClean="0"/>
              <a:t> pair, this (field) will, under the covers, be split into two decimals. The second field type will be used for that purpose.</a:t>
            </a:r>
          </a:p>
          <a:p>
            <a:pPr marL="330200" indent="-171450">
              <a:buFont typeface="Arial" pitchFamily="34" charset="0"/>
              <a:buChar char="•"/>
            </a:pPr>
            <a:endParaRPr lang="en-US" dirty="0" smtClean="0"/>
          </a:p>
          <a:p>
            <a:pPr marL="330200" indent="-171450">
              <a:buFont typeface="Arial" pitchFamily="34" charset="0"/>
              <a:buChar char="•"/>
            </a:pPr>
            <a:r>
              <a:rPr lang="en-US" dirty="0" smtClean="0"/>
              <a:t>Back to the first field; How</a:t>
            </a:r>
            <a:r>
              <a:rPr lang="en-US" baseline="0" dirty="0" smtClean="0"/>
              <a:t> will DSE Search know which decimal field(s) to use upon splitting the text value ? Two fields ending with the substring “_</a:t>
            </a:r>
            <a:r>
              <a:rPr lang="en-US" baseline="0" dirty="0" err="1" smtClean="0"/>
              <a:t>coord</a:t>
            </a:r>
            <a:r>
              <a:rPr lang="en-US" baseline="0" dirty="0" smtClean="0"/>
              <a:t>” , will be used for this purpose. (Next page.)</a:t>
            </a:r>
            <a:endParaRPr lang="en-US" dirty="0" smtClean="0"/>
          </a:p>
          <a:p>
            <a:pPr marL="330200" indent="-171450">
              <a:buFont typeface="Arial" pitchFamily="34" charset="0"/>
              <a:buChar char="•"/>
            </a:pPr>
            <a:endParaRPr lang="en-US" dirty="0" smtClean="0"/>
          </a:p>
          <a:p>
            <a:pPr marL="330200" indent="-171450">
              <a:buFont typeface="Arial" pitchFamily="34" charset="0"/>
              <a:buChar char="•"/>
            </a:pPr>
            <a:r>
              <a:rPr lang="en-US" dirty="0" smtClean="0"/>
              <a:t>At this point,</a:t>
            </a:r>
            <a:r>
              <a:rPr lang="en-US" baseline="0" dirty="0" smtClean="0"/>
              <a:t> these are just ( types ). We are still assembling the complete use case.</a:t>
            </a:r>
            <a:endParaRPr lang="en-US" dirty="0"/>
          </a:p>
        </p:txBody>
      </p:sp>
    </p:spTree>
    <p:extLst>
      <p:ext uri="{BB962C8B-B14F-4D97-AF65-F5344CB8AC3E}">
        <p14:creationId xmlns:p14="http://schemas.microsoft.com/office/powerpoint/2010/main" val="4260749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Each of the statements above is required. Comments:</a:t>
            </a:r>
          </a:p>
          <a:p>
            <a:endParaRPr lang="en-US" dirty="0" smtClean="0"/>
          </a:p>
          <a:p>
            <a:pPr marL="330200" indent="-171450">
              <a:buFont typeface="Arial" pitchFamily="34" charset="0"/>
              <a:buChar char="•"/>
            </a:pPr>
            <a:r>
              <a:rPr lang="en-US" dirty="0" smtClean="0"/>
              <a:t>The </a:t>
            </a:r>
            <a:r>
              <a:rPr lang="en-US" dirty="0" err="1" smtClean="0"/>
              <a:t>dynamicField</a:t>
            </a:r>
            <a:r>
              <a:rPr lang="en-US" dirty="0" smtClean="0"/>
              <a:t> will be the destination</a:t>
            </a:r>
            <a:r>
              <a:rPr lang="en-US" baseline="0" dirty="0" smtClean="0"/>
              <a:t> for the two decimals coming from insert, update, other. You will never access these field directly; just like any actual key field value. You will access the standard DSE table column value, which sits in front of this index.</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And the actual field add.</a:t>
            </a:r>
          </a:p>
          <a:p>
            <a:pPr marL="330200" indent="-171450">
              <a:buFont typeface="Arial" pitchFamily="34" charset="0"/>
              <a:buChar char="•"/>
            </a:pPr>
            <a:r>
              <a:rPr lang="en-US" baseline="0" dirty="0" smtClean="0"/>
              <a:t>RELOAD, REBUILD</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marL="457200" lvl="1" indent="0">
              <a:buFont typeface="Arial" pitchFamily="34" charset="0"/>
              <a:buNone/>
            </a:pPr>
            <a:r>
              <a:rPr lang="en-US" dirty="0" smtClean="0"/>
              <a:t>https://docs.datastax.com/en/dse/5.1/dse-dev/datastax_enterprise/search/usingDynamicFields.html</a:t>
            </a:r>
            <a:endParaRPr lang="en-US" dirty="0"/>
          </a:p>
        </p:txBody>
      </p:sp>
    </p:spTree>
    <p:extLst>
      <p:ext uri="{BB962C8B-B14F-4D97-AF65-F5344CB8AC3E}">
        <p14:creationId xmlns:p14="http://schemas.microsoft.com/office/powerpoint/2010/main" val="636853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And then the query syntax:</a:t>
            </a:r>
          </a:p>
          <a:p>
            <a:endParaRPr lang="en-US" dirty="0" smtClean="0"/>
          </a:p>
          <a:p>
            <a:pPr marL="330200" indent="-171450">
              <a:buFont typeface="Arial" pitchFamily="34" charset="0"/>
              <a:buChar char="•"/>
            </a:pPr>
            <a:r>
              <a:rPr lang="en-US" dirty="0" smtClean="0"/>
              <a:t>We wrote this query as a “q”, then “</a:t>
            </a:r>
            <a:r>
              <a:rPr lang="en-US" dirty="0" err="1" smtClean="0"/>
              <a:t>fq</a:t>
            </a:r>
            <a:r>
              <a:rPr lang="en-US" dirty="0" smtClean="0"/>
              <a:t>” for one reason; to show you how you might combine a text analytics or scalar set of predicates with a geospatial query. This is common. </a:t>
            </a:r>
            <a:r>
              <a:rPr lang="en-US" dirty="0" err="1" smtClean="0"/>
              <a:t>I,e</a:t>
            </a:r>
            <a:r>
              <a:rPr lang="en-US" dirty="0" smtClean="0"/>
              <a:t>., “Starbucks” within 5 miles.</a:t>
            </a:r>
          </a:p>
          <a:p>
            <a:pPr marL="330200" indent="-171450">
              <a:buFont typeface="Arial" pitchFamily="34" charset="0"/>
              <a:buChar char="•"/>
            </a:pPr>
            <a:endParaRPr lang="en-US" dirty="0" smtClean="0"/>
          </a:p>
          <a:p>
            <a:pPr marL="330200" indent="-171450">
              <a:buFont typeface="Arial" pitchFamily="34" charset="0"/>
              <a:buChar char="•"/>
            </a:pPr>
            <a:r>
              <a:rPr lang="en-US" dirty="0" smtClean="0"/>
              <a:t>All of the queries that follow can be written</a:t>
            </a:r>
            <a:r>
              <a:rPr lang="en-US" baseline="0" dirty="0" smtClean="0"/>
              <a:t> as “q”.</a:t>
            </a:r>
            <a:endParaRPr lang="en-US" dirty="0" smtClean="0"/>
          </a:p>
          <a:p>
            <a:pPr marL="158750" indent="0">
              <a:buFont typeface="Arial" pitchFamily="34" charset="0"/>
              <a:buNone/>
            </a:pPr>
            <a:endParaRPr lang="en-US" dirty="0" smtClean="0"/>
          </a:p>
        </p:txBody>
      </p:sp>
    </p:spTree>
    <p:extLst>
      <p:ext uri="{BB962C8B-B14F-4D97-AF65-F5344CB8AC3E}">
        <p14:creationId xmlns:p14="http://schemas.microsoft.com/office/powerpoint/2010/main" val="122643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 </a:t>
            </a:r>
          </a:p>
          <a:p>
            <a:endParaRPr lang="en-US" dirty="0"/>
          </a:p>
        </p:txBody>
      </p:sp>
    </p:spTree>
    <p:extLst>
      <p:ext uri="{BB962C8B-B14F-4D97-AF65-F5344CB8AC3E}">
        <p14:creationId xmlns:p14="http://schemas.microsoft.com/office/powerpoint/2010/main" val="2532834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Comments:</a:t>
            </a:r>
          </a:p>
          <a:p>
            <a:endParaRPr lang="en-US" dirty="0" smtClean="0"/>
          </a:p>
          <a:p>
            <a:pPr marL="330200" indent="-171450">
              <a:buFont typeface="Arial" pitchFamily="34" charset="0"/>
              <a:buChar char="•"/>
            </a:pPr>
            <a:r>
              <a:rPr lang="en-US" dirty="0" smtClean="0"/>
              <a:t>From experience, you have seen that the “{! </a:t>
            </a:r>
            <a:r>
              <a:rPr lang="en-US" dirty="0" err="1" smtClean="0"/>
              <a:t>nnn</a:t>
            </a:r>
            <a:r>
              <a:rPr lang="en-US" dirty="0" smtClean="0"/>
              <a:t> .. “ was used to introduce a query parser; example as shown with </a:t>
            </a:r>
            <a:r>
              <a:rPr lang="en-US" dirty="0" err="1" smtClean="0"/>
              <a:t>edismax</a:t>
            </a:r>
            <a:r>
              <a:rPr lang="en-US" dirty="0" smtClean="0"/>
              <a:t>.</a:t>
            </a:r>
          </a:p>
          <a:p>
            <a:pPr marL="330200" indent="-171450">
              <a:buFont typeface="Arial" pitchFamily="34" charset="0"/>
              <a:buChar char="•"/>
            </a:pPr>
            <a:r>
              <a:rPr lang="en-US" dirty="0" smtClean="0"/>
              <a:t>As a query parser, you can expect </a:t>
            </a:r>
            <a:r>
              <a:rPr lang="en-US" dirty="0" err="1" smtClean="0"/>
              <a:t>geofilt</a:t>
            </a:r>
            <a:r>
              <a:rPr lang="en-US" dirty="0" smtClean="0"/>
              <a:t> will likely have parameters,</a:t>
            </a:r>
            <a:r>
              <a:rPr lang="en-US" baseline="0" dirty="0" smtClean="0"/>
              <a:t> </a:t>
            </a:r>
            <a:r>
              <a:rPr lang="en-US" dirty="0" smtClean="0"/>
              <a:t>in the case; d, </a:t>
            </a:r>
            <a:r>
              <a:rPr lang="en-US" dirty="0" err="1" smtClean="0"/>
              <a:t>pt</a:t>
            </a:r>
            <a:r>
              <a:rPr lang="en-US" dirty="0" smtClean="0"/>
              <a:t>, </a:t>
            </a:r>
            <a:r>
              <a:rPr lang="en-US" dirty="0" err="1" smtClean="0"/>
              <a:t>sfield</a:t>
            </a:r>
            <a:r>
              <a:rPr lang="en-US" dirty="0" smtClean="0"/>
              <a:t>, (others).</a:t>
            </a:r>
          </a:p>
          <a:p>
            <a:pPr marL="330200" indent="-171450">
              <a:buFont typeface="Arial" pitchFamily="34" charset="0"/>
              <a:buChar char="•"/>
            </a:pPr>
            <a:endParaRPr lang="en-US" dirty="0" smtClean="0"/>
          </a:p>
          <a:p>
            <a:pPr marL="330200" indent="-171450">
              <a:buFont typeface="Arial" pitchFamily="34" charset="0"/>
              <a:buChar char="•"/>
            </a:pPr>
            <a:r>
              <a:rPr lang="en-US" dirty="0" smtClean="0"/>
              <a:t>Other</a:t>
            </a:r>
            <a:r>
              <a:rPr lang="en-US" baseline="0" dirty="0" smtClean="0"/>
              <a:t> query parsers include </a:t>
            </a:r>
            <a:r>
              <a:rPr lang="en-US" baseline="0" dirty="0" err="1" smtClean="0"/>
              <a:t>bbox</a:t>
            </a:r>
            <a:r>
              <a:rPr lang="en-US" baseline="0" dirty="0" smtClean="0"/>
              <a:t>, (arbitrary rectangle), more.</a:t>
            </a:r>
            <a:r>
              <a:rPr lang="en-US" dirty="0" smtClean="0"/>
              <a:t> </a:t>
            </a:r>
            <a:endParaRPr lang="en-US" dirty="0"/>
          </a:p>
        </p:txBody>
      </p:sp>
    </p:spTree>
    <p:extLst>
      <p:ext uri="{BB962C8B-B14F-4D97-AF65-F5344CB8AC3E}">
        <p14:creationId xmlns:p14="http://schemas.microsoft.com/office/powerpoint/2010/main" val="2569169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Different distances and results using “d”. With our small sample data set, two rows were in the distance</a:t>
            </a:r>
            <a:r>
              <a:rPr lang="en-US" baseline="0" dirty="0" smtClean="0"/>
              <a:t> range 1000-1 kilometer.</a:t>
            </a:r>
            <a:endParaRPr lang="en-US" dirty="0"/>
          </a:p>
        </p:txBody>
      </p:sp>
    </p:spTree>
    <p:extLst>
      <p:ext uri="{BB962C8B-B14F-4D97-AF65-F5344CB8AC3E}">
        <p14:creationId xmlns:p14="http://schemas.microsoft.com/office/powerpoint/2010/main" val="3863695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From </a:t>
            </a:r>
            <a:r>
              <a:rPr lang="en-US" dirty="0" err="1" smtClean="0"/>
              <a:t>geofilt</a:t>
            </a:r>
            <a:r>
              <a:rPr lang="en-US" dirty="0" smtClean="0"/>
              <a:t>, we know </a:t>
            </a:r>
            <a:r>
              <a:rPr lang="en-US" dirty="0" err="1" smtClean="0"/>
              <a:t>bbox</a:t>
            </a:r>
            <a:r>
              <a:rPr lang="en-US" dirty="0" smtClean="0"/>
              <a:t> is a query parser,</a:t>
            </a:r>
            <a:r>
              <a:rPr lang="en-US" baseline="0" dirty="0" smtClean="0"/>
              <a:t> apparently with the same parameters.</a:t>
            </a:r>
            <a:endParaRPr lang="en-US" dirty="0"/>
          </a:p>
        </p:txBody>
      </p:sp>
    </p:spTree>
    <p:extLst>
      <p:ext uri="{BB962C8B-B14F-4D97-AF65-F5344CB8AC3E}">
        <p14:creationId xmlns:p14="http://schemas.microsoft.com/office/powerpoint/2010/main" val="3971142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syntax for arbitrary rectangle is a little less obvious; example as shown. The order of points is significant. Notice the “TO” predicate expression, which we have seen to indicate,</a:t>
            </a:r>
            <a:r>
              <a:rPr lang="en-US" baseline="0" dirty="0" smtClean="0"/>
              <a:t> range. </a:t>
            </a:r>
            <a:endParaRPr lang="en-US" dirty="0"/>
          </a:p>
        </p:txBody>
      </p:sp>
    </p:spTree>
    <p:extLst>
      <p:ext uri="{BB962C8B-B14F-4D97-AF65-F5344CB8AC3E}">
        <p14:creationId xmlns:p14="http://schemas.microsoft.com/office/powerpoint/2010/main" val="1531035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Each of the statements above is required. Comments:</a:t>
            </a:r>
          </a:p>
          <a:p>
            <a:endParaRPr lang="en-US" dirty="0" smtClean="0"/>
          </a:p>
          <a:p>
            <a:pPr marL="330200" indent="-171450">
              <a:buFont typeface="Arial" pitchFamily="34" charset="0"/>
              <a:buChar char="•"/>
            </a:pPr>
            <a:r>
              <a:rPr lang="en-US" dirty="0" smtClean="0"/>
              <a:t>You can call to sort results from an arbitrary point; this is more common when</a:t>
            </a:r>
            <a:r>
              <a:rPr lang="en-US" baseline="0" dirty="0" smtClean="0"/>
              <a:t> querying with shapes.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err="1" smtClean="0"/>
              <a:t>geodist</a:t>
            </a:r>
            <a:r>
              <a:rPr lang="en-US" baseline="0" dirty="0" smtClean="0"/>
              <a:t> is a “function query”. </a:t>
            </a:r>
          </a:p>
          <a:p>
            <a:pPr marL="330200" indent="-171450">
              <a:buFont typeface="Arial" pitchFamily="34" charset="0"/>
              <a:buChar char="•"/>
            </a:pPr>
            <a:r>
              <a:rPr lang="en-US" baseline="0" dirty="0" smtClean="0"/>
              <a:t>Other (relevant) function queries include; </a:t>
            </a:r>
            <a:r>
              <a:rPr lang="en-US" baseline="0" dirty="0" err="1" smtClean="0"/>
              <a:t>dist</a:t>
            </a:r>
            <a:r>
              <a:rPr lang="en-US" baseline="0" dirty="0" smtClean="0"/>
              <a:t>(), </a:t>
            </a:r>
            <a:r>
              <a:rPr lang="en-US" baseline="0" dirty="0" err="1" smtClean="0"/>
              <a:t>hsin</a:t>
            </a:r>
            <a:r>
              <a:rPr lang="en-US" baseline="0" dirty="0" smtClean="0"/>
              <a:t>(), </a:t>
            </a:r>
            <a:r>
              <a:rPr lang="en-US" baseline="0" dirty="0" err="1" smtClean="0"/>
              <a:t>sqedist</a:t>
            </a:r>
            <a:r>
              <a:rPr lang="en-US" baseline="0" dirty="0" smtClean="0"/>
              <a:t>(). </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With the (sort point) being equal to our (query point), this call to sort should be redundant.</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marL="457200" lvl="1" indent="0">
              <a:buFont typeface="Arial" pitchFamily="34" charset="0"/>
              <a:buNone/>
            </a:pPr>
            <a:r>
              <a:rPr lang="en-US" baseline="0" dirty="0" smtClean="0"/>
              <a:t> https://lucene.apache.org/solr/guide/6_6/spatial-search.html</a:t>
            </a:r>
          </a:p>
          <a:p>
            <a:pPr marL="457200" lvl="1" indent="0">
              <a:buFont typeface="Arial" pitchFamily="34" charset="0"/>
              <a:buNone/>
            </a:pPr>
            <a:endParaRPr lang="en-US" baseline="0" dirty="0" smtClean="0"/>
          </a:p>
          <a:p>
            <a:pPr marL="457200" lvl="1" indent="0">
              <a:buFont typeface="Arial" pitchFamily="34" charset="0"/>
              <a:buNone/>
            </a:pPr>
            <a:r>
              <a:rPr lang="en-US" dirty="0" smtClean="0"/>
              <a:t>https://www.slideshare.net/lucenerevolution/lucene-solr-4-spatial-extended-deep-dive</a:t>
            </a:r>
          </a:p>
          <a:p>
            <a:pPr marL="457200" lvl="1" indent="0">
              <a:buFont typeface="Arial" pitchFamily="34" charset="0"/>
              <a:buNone/>
            </a:pPr>
            <a:r>
              <a:rPr lang="en-US" dirty="0" smtClean="0"/>
              <a:t>(Above),</a:t>
            </a:r>
            <a:r>
              <a:rPr lang="en-US" baseline="0" dirty="0" smtClean="0"/>
              <a:t> slide 45, “</a:t>
            </a:r>
            <a:r>
              <a:rPr lang="en-US" sz="1200" kern="1200" dirty="0" err="1" smtClean="0">
                <a:solidFill>
                  <a:schemeClr val="tx1"/>
                </a:solidFill>
                <a:latin typeface="+mn-lt"/>
                <a:ea typeface="+mn-ea"/>
                <a:cs typeface="+mn-cs"/>
              </a:rPr>
              <a:t>geodist</a:t>
            </a:r>
            <a:r>
              <a:rPr lang="en-US" sz="1200" kern="1200" dirty="0" smtClean="0">
                <a:solidFill>
                  <a:schemeClr val="tx1"/>
                </a:solidFill>
                <a:latin typeface="+mn-lt"/>
                <a:ea typeface="+mn-ea"/>
                <a:cs typeface="+mn-cs"/>
              </a:rPr>
              <a:t>() is for </a:t>
            </a:r>
            <a:r>
              <a:rPr lang="en-US" sz="1200" kern="1200" dirty="0" err="1" smtClean="0">
                <a:solidFill>
                  <a:schemeClr val="tx1"/>
                </a:solidFill>
                <a:latin typeface="+mn-lt"/>
                <a:ea typeface="+mn-ea"/>
                <a:cs typeface="+mn-cs"/>
              </a:rPr>
              <a:t>Solr</a:t>
            </a:r>
            <a:r>
              <a:rPr lang="en-US" sz="1200" kern="1200" dirty="0" smtClean="0">
                <a:solidFill>
                  <a:schemeClr val="tx1"/>
                </a:solidFill>
                <a:latin typeface="+mn-lt"/>
                <a:ea typeface="+mn-ea"/>
                <a:cs typeface="+mn-cs"/>
              </a:rPr>
              <a:t> 3 </a:t>
            </a:r>
            <a:r>
              <a:rPr lang="en-US" sz="1200" kern="1200" dirty="0" err="1" smtClean="0">
                <a:solidFill>
                  <a:schemeClr val="tx1"/>
                </a:solidFill>
                <a:latin typeface="+mn-lt"/>
                <a:ea typeface="+mn-ea"/>
                <a:cs typeface="+mn-cs"/>
              </a:rPr>
              <a:t>LatLonType</a:t>
            </a:r>
            <a:r>
              <a:rPr lang="en-US" sz="1200" kern="1200" dirty="0" smtClean="0">
                <a:solidFill>
                  <a:schemeClr val="tx1"/>
                </a:solidFill>
                <a:latin typeface="+mn-lt"/>
                <a:ea typeface="+mn-ea"/>
                <a:cs typeface="+mn-cs"/>
              </a:rPr>
              <a:t> only”. This comment was</a:t>
            </a:r>
            <a:r>
              <a:rPr lang="en-US" sz="1200" kern="1200" baseline="0" dirty="0" smtClean="0">
                <a:solidFill>
                  <a:schemeClr val="tx1"/>
                </a:solidFill>
                <a:latin typeface="+mn-lt"/>
                <a:ea typeface="+mn-ea"/>
                <a:cs typeface="+mn-cs"/>
              </a:rPr>
              <a:t> accurate, then changed by </a:t>
            </a:r>
            <a:r>
              <a:rPr lang="en-US" sz="1200" kern="1200" baseline="0" dirty="0" err="1" smtClean="0">
                <a:solidFill>
                  <a:schemeClr val="tx1"/>
                </a:solidFill>
                <a:latin typeface="+mn-lt"/>
                <a:ea typeface="+mn-ea"/>
                <a:cs typeface="+mn-cs"/>
              </a:rPr>
              <a:t>Solr</a:t>
            </a:r>
            <a:r>
              <a:rPr lang="en-US" sz="1200" kern="1200" baseline="0" dirty="0" smtClean="0">
                <a:solidFill>
                  <a:schemeClr val="tx1"/>
                </a:solidFill>
                <a:latin typeface="+mn-lt"/>
                <a:ea typeface="+mn-ea"/>
                <a:cs typeface="+mn-cs"/>
              </a:rPr>
              <a:t> 6.</a:t>
            </a:r>
            <a:endParaRPr lang="en-US" dirty="0" smtClean="0"/>
          </a:p>
          <a:p>
            <a:pPr marL="457200" lvl="1" indent="0">
              <a:buFont typeface="Arial" pitchFamily="34" charset="0"/>
              <a:buNone/>
            </a:pPr>
            <a:endParaRPr lang="en-US" dirty="0"/>
          </a:p>
        </p:txBody>
      </p:sp>
    </p:spTree>
    <p:extLst>
      <p:ext uri="{BB962C8B-B14F-4D97-AF65-F5344CB8AC3E}">
        <p14:creationId xmlns:p14="http://schemas.microsoft.com/office/powerpoint/2010/main" val="2763148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page marks the end of the (end to end) example; distance from point, radius, bounding box, arbitrary rectangle.</a:t>
            </a:r>
          </a:p>
          <a:p>
            <a:endParaRPr lang="en-US" dirty="0"/>
          </a:p>
        </p:txBody>
      </p:sp>
    </p:spTree>
    <p:extLst>
      <p:ext uri="{BB962C8B-B14F-4D97-AF65-F5344CB8AC3E}">
        <p14:creationId xmlns:p14="http://schemas.microsoft.com/office/powerpoint/2010/main" val="3984962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Comments:</a:t>
            </a:r>
          </a:p>
          <a:p>
            <a:endParaRPr lang="en-US" dirty="0" smtClean="0"/>
          </a:p>
          <a:p>
            <a:pPr marL="330200" indent="-171450">
              <a:buFont typeface="Arial" pitchFamily="34" charset="0"/>
              <a:buChar char="•"/>
            </a:pPr>
            <a:r>
              <a:rPr lang="en-US" dirty="0" smtClean="0"/>
              <a:t>While the preceding</a:t>
            </a:r>
            <a:r>
              <a:rPr lang="en-US" baseline="0" dirty="0" smtClean="0"/>
              <a:t> examples used </a:t>
            </a:r>
            <a:r>
              <a:rPr lang="en-US" baseline="0" dirty="0" err="1" smtClean="0"/>
              <a:t>LatLonType</a:t>
            </a:r>
            <a:r>
              <a:rPr lang="en-US" baseline="0" dirty="0" smtClean="0"/>
              <a:t>, it is deprecated and you should use </a:t>
            </a:r>
            <a:r>
              <a:rPr lang="en-US" baseline="0" dirty="0" err="1" smtClean="0"/>
              <a:t>LatLonPointSpatialField</a:t>
            </a:r>
            <a:r>
              <a:rPr lang="en-US" baseline="0" dirty="0" smtClean="0"/>
              <a:t> (LLPSF). Why didn’t we use LLPSF ? While LLPSF is supposed to be backwards compatible, (Apache </a:t>
            </a:r>
            <a:r>
              <a:rPr lang="en-US" baseline="0" dirty="0" err="1" smtClean="0"/>
              <a:t>Solr</a:t>
            </a:r>
            <a:r>
              <a:rPr lang="en-US" baseline="0" dirty="0" smtClean="0"/>
              <a:t> defects in code or documentation, other), some of our sorts failed to work with LLPSF. Stay tuned.</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LLPSF supports query using radius (circle), box and rectangle. When you move into polygons and related, you must use a new field type; RPT.</a:t>
            </a:r>
          </a:p>
          <a:p>
            <a:pPr marL="330200" indent="-171450">
              <a:buFont typeface="Arial" pitchFamily="34" charset="0"/>
              <a:buChar char="•"/>
            </a:pPr>
            <a:r>
              <a:rPr lang="en-US" baseline="0" dirty="0" smtClean="0"/>
              <a:t>RPT also requires a new library to be installed; JTS (Apache Java Topology Suite). Due to the specific open source license terms, JTS must be installed outside/after installing DSE. </a:t>
            </a:r>
            <a:endParaRPr lang="en-US" dirty="0" smtClean="0"/>
          </a:p>
          <a:p>
            <a:endParaRPr lang="en-US" dirty="0" smtClean="0"/>
          </a:p>
          <a:p>
            <a:pPr marL="330200" indent="-171450">
              <a:buFont typeface="Arial" pitchFamily="34" charset="0"/>
              <a:buChar char="•"/>
            </a:pPr>
            <a:r>
              <a:rPr lang="en-US" dirty="0" err="1" smtClean="0"/>
              <a:t>BBoxField</a:t>
            </a:r>
            <a:r>
              <a:rPr lang="en-US" dirty="0" smtClean="0"/>
              <a:t>; while we did a query using the </a:t>
            </a:r>
            <a:r>
              <a:rPr lang="en-US" dirty="0" err="1" smtClean="0"/>
              <a:t>bbox</a:t>
            </a:r>
            <a:r>
              <a:rPr lang="en-US" dirty="0" smtClean="0"/>
              <a:t> query parser, there is an optimization to be made. Recall </a:t>
            </a:r>
            <a:r>
              <a:rPr lang="en-US" dirty="0" err="1" smtClean="0"/>
              <a:t>geohash</a:t>
            </a:r>
            <a:r>
              <a:rPr lang="en-US" dirty="0" smtClean="0"/>
              <a:t>/</a:t>
            </a:r>
            <a:r>
              <a:rPr lang="en-US" dirty="0" err="1" smtClean="0"/>
              <a:t>quadtree</a:t>
            </a:r>
            <a:r>
              <a:rPr lang="en-US" dirty="0" smtClean="0"/>
              <a:t> ? </a:t>
            </a:r>
            <a:r>
              <a:rPr lang="en-US" dirty="0" err="1" smtClean="0"/>
              <a:t>BBoxField</a:t>
            </a:r>
            <a:r>
              <a:rPr lang="en-US" dirty="0" smtClean="0"/>
              <a:t> indexes the (points) differently,</a:t>
            </a:r>
            <a:r>
              <a:rPr lang="en-US" baseline="0" dirty="0" smtClean="0"/>
              <a:t> and in a more optimal manner when querying via (boxes).</a:t>
            </a:r>
            <a:endParaRPr lang="en-US" dirty="0" smtClean="0"/>
          </a:p>
          <a:p>
            <a:pPr marL="330200" indent="-171450">
              <a:buFont typeface="Arial" pitchFamily="34" charset="0"/>
              <a:buChar char="•"/>
            </a:pPr>
            <a:endParaRPr lang="en-US" dirty="0" smtClean="0"/>
          </a:p>
          <a:p>
            <a:r>
              <a:rPr lang="en-US" dirty="0" smtClean="0"/>
              <a:t>Reference </a:t>
            </a:r>
            <a:r>
              <a:rPr lang="en-US" dirty="0" err="1" smtClean="0"/>
              <a:t>Urls</a:t>
            </a:r>
            <a:r>
              <a:rPr lang="en-US" dirty="0" smtClean="0"/>
              <a:t>:</a:t>
            </a:r>
          </a:p>
          <a:p>
            <a:pPr lvl="1"/>
            <a:r>
              <a:rPr lang="en-US" dirty="0" smtClean="0"/>
              <a:t>https://lucene.apache.org/solr/guide/6_6/spatial-search.html</a:t>
            </a:r>
            <a:endParaRPr lang="en-US" dirty="0"/>
          </a:p>
        </p:txBody>
      </p:sp>
    </p:spTree>
    <p:extLst>
      <p:ext uri="{BB962C8B-B14F-4D97-AF65-F5344CB8AC3E}">
        <p14:creationId xmlns:p14="http://schemas.microsoft.com/office/powerpoint/2010/main" val="3353937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moving past use of </a:t>
            </a:r>
            <a:r>
              <a:rPr lang="en-US" dirty="0" err="1" smtClean="0"/>
              <a:t>LatLonType</a:t>
            </a:r>
            <a:r>
              <a:rPr lang="en-US" dirty="0" smtClean="0"/>
              <a:t>, the syntax to sort results changes. Given that, and the deprecated nature of </a:t>
            </a:r>
            <a:r>
              <a:rPr lang="en-US" dirty="0" err="1" smtClean="0"/>
              <a:t>LatLonType</a:t>
            </a:r>
            <a:r>
              <a:rPr lang="en-US" dirty="0" smtClean="0"/>
              <a:t>, why did we use it in the first example ?</a:t>
            </a:r>
          </a:p>
          <a:p>
            <a:endParaRPr lang="en-US" dirty="0" smtClean="0"/>
          </a:p>
          <a:p>
            <a:pPr marL="330200" indent="-171450">
              <a:buFont typeface="Arial" pitchFamily="34" charset="0"/>
              <a:buChar char="•"/>
            </a:pPr>
            <a:r>
              <a:rPr lang="en-US" dirty="0" err="1" smtClean="0"/>
              <a:t>LatLonType</a:t>
            </a:r>
            <a:r>
              <a:rPr lang="en-US" dirty="0" smtClean="0"/>
              <a:t> is what you will see in 90+% of the examples you Google</a:t>
            </a:r>
          </a:p>
          <a:p>
            <a:pPr marL="330200" indent="-171450">
              <a:buFont typeface="Arial" pitchFamily="34" charset="0"/>
              <a:buChar char="•"/>
            </a:pPr>
            <a:r>
              <a:rPr lang="en-US" dirty="0" err="1" smtClean="0"/>
              <a:t>LatLonType</a:t>
            </a:r>
            <a:r>
              <a:rPr lang="en-US" dirty="0" smtClean="0"/>
              <a:t> is more complex, depending on a </a:t>
            </a:r>
            <a:r>
              <a:rPr lang="en-US" dirty="0" err="1" smtClean="0"/>
              <a:t>dynamicField</a:t>
            </a:r>
            <a:r>
              <a:rPr lang="en-US" dirty="0" smtClean="0"/>
              <a:t>, and we wanted to document that.</a:t>
            </a:r>
          </a:p>
          <a:p>
            <a:pPr marL="330200" indent="-171450">
              <a:buFont typeface="Arial" pitchFamily="34" charset="0"/>
              <a:buChar char="•"/>
            </a:pPr>
            <a:endParaRPr lang="en-US" dirty="0" smtClean="0"/>
          </a:p>
          <a:p>
            <a:pPr marL="158750" indent="0">
              <a:buFont typeface="Arial" pitchFamily="34" charset="0"/>
              <a:buNone/>
            </a:pPr>
            <a:r>
              <a:rPr lang="en-US" dirty="0" smtClean="0"/>
              <a:t>RPT should be the standard moving forward. Comments:</a:t>
            </a:r>
          </a:p>
          <a:p>
            <a:pPr marL="158750" indent="0">
              <a:buFont typeface="Arial" pitchFamily="34" charset="0"/>
              <a:buNone/>
            </a:pPr>
            <a:endParaRPr lang="en-US" dirty="0" smtClean="0"/>
          </a:p>
          <a:p>
            <a:pPr marL="330200" indent="-171450">
              <a:buFont typeface="Arial" pitchFamily="34" charset="0"/>
              <a:buChar char="•"/>
            </a:pPr>
            <a:r>
              <a:rPr lang="en-US" dirty="0" smtClean="0"/>
              <a:t>Basically RPT can perform every function; syntax is more complex, and different than before when sorting</a:t>
            </a:r>
          </a:p>
          <a:p>
            <a:pPr marL="330200" indent="-171450">
              <a:buFont typeface="Arial" pitchFamily="34" charset="0"/>
              <a:buChar char="•"/>
            </a:pPr>
            <a:r>
              <a:rPr lang="en-US" dirty="0" smtClean="0"/>
              <a:t>Data is entered without commas</a:t>
            </a:r>
          </a:p>
          <a:p>
            <a:pPr marL="330200" indent="-171450">
              <a:buFont typeface="Arial" pitchFamily="34" charset="0"/>
              <a:buChar char="•"/>
            </a:pPr>
            <a:r>
              <a:rPr lang="en-US" dirty="0" smtClean="0"/>
              <a:t>No </a:t>
            </a:r>
            <a:r>
              <a:rPr lang="en-US" dirty="0" err="1" smtClean="0"/>
              <a:t>dynamicField</a:t>
            </a:r>
            <a:r>
              <a:rPr lang="en-US" dirty="0" smtClean="0"/>
              <a:t> is required</a:t>
            </a:r>
          </a:p>
          <a:p>
            <a:pPr marL="330200" indent="-171450">
              <a:buFont typeface="Arial" pitchFamily="34" charset="0"/>
              <a:buChar char="•"/>
            </a:pPr>
            <a:endParaRPr lang="en-US" dirty="0" smtClean="0"/>
          </a:p>
          <a:p>
            <a:pPr marL="330200" indent="-171450">
              <a:buFont typeface="Arial" pitchFamily="34" charset="0"/>
              <a:buChar char="•"/>
            </a:pPr>
            <a:r>
              <a:rPr lang="en-US" dirty="0" smtClean="0"/>
              <a:t>While polygons are supported, they</a:t>
            </a:r>
            <a:r>
              <a:rPr lang="en-US" baseline="0" dirty="0" smtClean="0"/>
              <a:t> are not required. Using polygons adds another </a:t>
            </a:r>
            <a:r>
              <a:rPr lang="en-US" baseline="0" dirty="0" err="1" smtClean="0"/>
              <a:t>rumtine</a:t>
            </a:r>
            <a:r>
              <a:rPr lang="en-US" baseline="0" dirty="0" smtClean="0"/>
              <a:t> dependency.</a:t>
            </a:r>
            <a:endParaRPr lang="en-US" dirty="0" smtClean="0"/>
          </a:p>
          <a:p>
            <a:endParaRPr lang="en-US" dirty="0" smtClean="0"/>
          </a:p>
        </p:txBody>
      </p:sp>
    </p:spTree>
    <p:extLst>
      <p:ext uri="{BB962C8B-B14F-4D97-AF65-F5344CB8AC3E}">
        <p14:creationId xmlns:p14="http://schemas.microsoft.com/office/powerpoint/2010/main" val="525100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current error on </a:t>
            </a:r>
            <a:r>
              <a:rPr lang="en-US" dirty="0" err="1" smtClean="0"/>
              <a:t>LatLonPointSpatialField</a:t>
            </a:r>
            <a:r>
              <a:rPr lang="en-US" baseline="0" dirty="0" smtClean="0"/>
              <a:t> when sorting. The work around is:</a:t>
            </a:r>
          </a:p>
          <a:p>
            <a:endParaRPr lang="en-US" baseline="0" dirty="0" smtClean="0"/>
          </a:p>
          <a:p>
            <a:pPr marL="330200" indent="-171450">
              <a:buFont typeface="Arial" pitchFamily="34" charset="0"/>
              <a:buChar char="•"/>
            </a:pPr>
            <a:r>
              <a:rPr lang="en-US" baseline="0" dirty="0" smtClean="0"/>
              <a:t>Don’t use </a:t>
            </a:r>
            <a:r>
              <a:rPr lang="en-US" baseline="0" dirty="0" err="1" smtClean="0"/>
              <a:t>LatLonPointSpatialField</a:t>
            </a:r>
            <a:r>
              <a:rPr lang="en-US" baseline="0" dirty="0" smtClean="0"/>
              <a:t>, RPT offers a superset of functionality.</a:t>
            </a:r>
          </a:p>
          <a:p>
            <a:pPr marL="330200" indent="-171450">
              <a:buFont typeface="Arial" pitchFamily="34" charset="0"/>
              <a:buChar char="•"/>
            </a:pPr>
            <a:r>
              <a:rPr lang="en-US" baseline="0" dirty="0" smtClean="0"/>
              <a:t>The error above is for sorts only. Not sorting, no problem.</a:t>
            </a:r>
            <a:endParaRPr lang="en-US" dirty="0"/>
          </a:p>
        </p:txBody>
      </p:sp>
    </p:spTree>
    <p:extLst>
      <p:ext uri="{BB962C8B-B14F-4D97-AF65-F5344CB8AC3E}">
        <p14:creationId xmlns:p14="http://schemas.microsoft.com/office/powerpoint/2010/main" val="2932512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this point we present</a:t>
            </a:r>
            <a:r>
              <a:rPr lang="en-US" baseline="0" dirty="0" smtClean="0"/>
              <a:t> an example; complete, and end to end.</a:t>
            </a:r>
          </a:p>
          <a:p>
            <a:endParaRPr lang="en-US" baseline="0" dirty="0" smtClean="0"/>
          </a:p>
          <a:p>
            <a:r>
              <a:rPr lang="en-US" baseline="0" dirty="0" smtClean="0"/>
              <a:t>The example we detail is the same as before, but using the RPT field type.</a:t>
            </a:r>
            <a:endParaRPr lang="en-US" dirty="0"/>
          </a:p>
        </p:txBody>
      </p:sp>
    </p:spTree>
    <p:extLst>
      <p:ext uri="{BB962C8B-B14F-4D97-AF65-F5344CB8AC3E}">
        <p14:creationId xmlns:p14="http://schemas.microsoft.com/office/powerpoint/2010/main" val="3738284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sz="800" kern="1200" dirty="0" smtClean="0">
                <a:solidFill>
                  <a:schemeClr val="tx1"/>
                </a:solidFill>
                <a:effectLst/>
                <a:latin typeface="+mn-lt"/>
                <a:ea typeface="+mn-ea"/>
                <a:cs typeface="+mn-cs"/>
              </a:rPr>
              <a:t>The image above is a screen shot from the sample (end user testing) Web program we reference in this document.</a:t>
            </a:r>
          </a:p>
          <a:p>
            <a:endParaRPr lang="en-US" sz="800" kern="1200" dirty="0" smtClean="0">
              <a:solidFill>
                <a:schemeClr val="tx1"/>
              </a:solidFill>
              <a:effectLst/>
              <a:latin typeface="+mn-lt"/>
              <a:ea typeface="+mn-ea"/>
              <a:cs typeface="+mn-cs"/>
            </a:endParaRPr>
          </a:p>
          <a:p>
            <a:r>
              <a:rPr lang="en-US" sz="800" kern="1200" dirty="0" smtClean="0">
                <a:solidFill>
                  <a:schemeClr val="tx1"/>
                </a:solidFill>
                <a:effectLst/>
                <a:latin typeface="+mn-lt"/>
                <a:ea typeface="+mn-ea"/>
                <a:cs typeface="+mn-cs"/>
              </a:rPr>
              <a:t>In this image, we ran a geo-spatial query against a set of 330,000 geo-points bounded by a polygon. The (polygon) is displayed in red, and the returned points in blue. (The corners of the polygon are in orange.)</a:t>
            </a:r>
          </a:p>
          <a:p>
            <a:endParaRPr lang="en-US" sz="800" kern="1200" dirty="0" smtClean="0">
              <a:solidFill>
                <a:schemeClr val="tx1"/>
              </a:solidFill>
              <a:effectLst/>
              <a:latin typeface="+mn-lt"/>
              <a:ea typeface="+mn-ea"/>
              <a:cs typeface="+mn-cs"/>
            </a:endParaRPr>
          </a:p>
          <a:p>
            <a:r>
              <a:rPr lang="en-US" sz="800" kern="1200" dirty="0" smtClean="0">
                <a:solidFill>
                  <a:schemeClr val="tx1"/>
                </a:solidFill>
                <a:effectLst/>
                <a:latin typeface="+mn-lt"/>
                <a:ea typeface="+mn-ea"/>
                <a:cs typeface="+mn-cs"/>
              </a:rPr>
              <a:t>If you look closely, a small number of the returned points fall outside the polygon. Why ?</a:t>
            </a:r>
          </a:p>
          <a:p>
            <a:endParaRPr lang="en-US" dirty="0" smtClean="0"/>
          </a:p>
          <a:p>
            <a:endParaRPr lang="en-US" dirty="0"/>
          </a:p>
        </p:txBody>
      </p:sp>
    </p:spTree>
    <p:extLst>
      <p:ext uri="{BB962C8B-B14F-4D97-AF65-F5344CB8AC3E}">
        <p14:creationId xmlns:p14="http://schemas.microsoft.com/office/powerpoint/2010/main" val="2768861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table and DSE Search index.</a:t>
            </a:r>
            <a:endParaRPr lang="en-US" dirty="0"/>
          </a:p>
        </p:txBody>
      </p:sp>
    </p:spTree>
    <p:extLst>
      <p:ext uri="{BB962C8B-B14F-4D97-AF65-F5344CB8AC3E}">
        <p14:creationId xmlns:p14="http://schemas.microsoft.com/office/powerpoint/2010/main" val="2976850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data.</a:t>
            </a:r>
            <a:endParaRPr lang="en-US" dirty="0"/>
          </a:p>
        </p:txBody>
      </p:sp>
    </p:spTree>
    <p:extLst>
      <p:ext uri="{BB962C8B-B14F-4D97-AF65-F5344CB8AC3E}">
        <p14:creationId xmlns:p14="http://schemas.microsoft.com/office/powerpoint/2010/main" val="42392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a field type and field that use RPT. Comments:</a:t>
            </a:r>
          </a:p>
          <a:p>
            <a:endParaRPr lang="en-US" dirty="0" smtClean="0"/>
          </a:p>
          <a:p>
            <a:pPr marL="330200" indent="-171450">
              <a:buFont typeface="Arial" pitchFamily="34" charset="0"/>
              <a:buChar char="•"/>
            </a:pPr>
            <a:r>
              <a:rPr lang="en-US" dirty="0" smtClean="0"/>
              <a:t>geo=‘true’ is the default, and thus redundant. This condition</a:t>
            </a:r>
            <a:r>
              <a:rPr lang="en-US" baseline="0" dirty="0" smtClean="0"/>
              <a:t> makes this a geospatial query, and not a spatial query.</a:t>
            </a:r>
          </a:p>
          <a:p>
            <a:pPr marL="330200" indent="-171450">
              <a:buFont typeface="Arial" pitchFamily="34" charset="0"/>
              <a:buChar char="•"/>
            </a:pPr>
            <a:r>
              <a:rPr lang="en-US" baseline="0" dirty="0" smtClean="0"/>
              <a:t>The data we are using, however, is not very (geo). We used simple data values to more easily demonstrate the accurate sort.</a:t>
            </a:r>
            <a:endParaRPr lang="en-US" dirty="0"/>
          </a:p>
        </p:txBody>
      </p:sp>
    </p:spTree>
    <p:extLst>
      <p:ext uri="{BB962C8B-B14F-4D97-AF65-F5344CB8AC3E}">
        <p14:creationId xmlns:p14="http://schemas.microsoft.com/office/powerpoint/2010/main" val="1431296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the query. Comments:</a:t>
            </a:r>
          </a:p>
          <a:p>
            <a:endParaRPr lang="en-US" dirty="0" smtClean="0"/>
          </a:p>
          <a:p>
            <a:pPr marL="330200" indent="-171450">
              <a:buFont typeface="Arial" pitchFamily="34" charset="0"/>
              <a:buChar char="•"/>
            </a:pPr>
            <a:r>
              <a:rPr lang="en-US" dirty="0" smtClean="0"/>
              <a:t>This form of query is required is we wish to sort our result set.</a:t>
            </a:r>
          </a:p>
          <a:p>
            <a:pPr marL="330200" indent="-171450">
              <a:buFont typeface="Arial" pitchFamily="34" charset="0"/>
              <a:buChar char="•"/>
            </a:pPr>
            <a:r>
              <a:rPr lang="en-US" dirty="0" smtClean="0"/>
              <a:t>This query uses the “</a:t>
            </a:r>
            <a:r>
              <a:rPr lang="en-US" dirty="0" err="1" smtClean="0"/>
              <a:t>func</a:t>
            </a:r>
            <a:r>
              <a:rPr lang="en-US" dirty="0" smtClean="0"/>
              <a:t>” query parser;</a:t>
            </a:r>
            <a:r>
              <a:rPr lang="en-US" baseline="0" dirty="0" smtClean="0"/>
              <a:t> required in this case in order to sort on </a:t>
            </a:r>
            <a:r>
              <a:rPr lang="en-US" baseline="0" dirty="0" err="1" smtClean="0"/>
              <a:t>geodist</a:t>
            </a:r>
            <a:r>
              <a:rPr lang="en-US" baseline="0" dirty="0" smtClean="0"/>
              <a:t>(). This construct is required when sorting using RPT.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syntax in which </a:t>
            </a:r>
            <a:r>
              <a:rPr lang="en-US" baseline="0" dirty="0" err="1" smtClean="0"/>
              <a:t>geodist</a:t>
            </a:r>
            <a:r>
              <a:rPr lang="en-US" baseline="0" dirty="0" smtClean="0"/>
              <a:t>() is added to the query expression makes its value a replacement to the virtual column titled, score.</a:t>
            </a:r>
            <a:r>
              <a:rPr lang="en-US" dirty="0" smtClean="0"/>
              <a:t> Thus, when we sort on score (later), we</a:t>
            </a:r>
            <a:r>
              <a:rPr lang="en-US" baseline="0" dirty="0" smtClean="0"/>
              <a:t> are actually sorting on the normalized value from </a:t>
            </a:r>
            <a:r>
              <a:rPr lang="en-US" baseline="0" dirty="0" err="1" smtClean="0"/>
              <a:t>geodist</a:t>
            </a:r>
            <a:r>
              <a:rPr lang="en-US" baseline="0" dirty="0" smtClean="0"/>
              <a:t>().</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There are other function that may be used in place of </a:t>
            </a:r>
            <a:r>
              <a:rPr lang="en-US" baseline="0" dirty="0" err="1" smtClean="0"/>
              <a:t>geodist</a:t>
            </a:r>
            <a:r>
              <a:rPr lang="en-US" baseline="0" dirty="0" smtClean="0"/>
              <a:t>(); </a:t>
            </a:r>
            <a:r>
              <a:rPr lang="en-US" baseline="0" dirty="0" err="1" smtClean="0"/>
              <a:t>dist</a:t>
            </a:r>
            <a:r>
              <a:rPr lang="en-US" baseline="0" dirty="0" smtClean="0"/>
              <a:t>(), </a:t>
            </a:r>
            <a:r>
              <a:rPr lang="en-US" baseline="0" dirty="0" err="1" smtClean="0"/>
              <a:t>hsin</a:t>
            </a:r>
            <a:r>
              <a:rPr lang="en-US" baseline="0" dirty="0" smtClean="0"/>
              <a:t>(), </a:t>
            </a:r>
            <a:r>
              <a:rPr lang="en-US" baseline="0" dirty="0" err="1" smtClean="0"/>
              <a:t>sqedist</a:t>
            </a:r>
            <a:r>
              <a:rPr lang="en-US" baseline="0" smtClean="0"/>
              <a:t>(), others. </a:t>
            </a:r>
            <a:endParaRPr lang="en-US" dirty="0"/>
          </a:p>
        </p:txBody>
      </p:sp>
    </p:spTree>
    <p:extLst>
      <p:ext uri="{BB962C8B-B14F-4D97-AF65-F5344CB8AC3E}">
        <p14:creationId xmlns:p14="http://schemas.microsoft.com/office/powerpoint/2010/main" val="2306739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(bad; it doesn’t sort correctly) example is meant to highlight that valid </a:t>
            </a:r>
            <a:r>
              <a:rPr lang="en-US" dirty="0" err="1" smtClean="0"/>
              <a:t>Solr</a:t>
            </a:r>
            <a:r>
              <a:rPr lang="en-US" baseline="0" dirty="0" smtClean="0"/>
              <a:t> syntax does not always function correctly, yet may not error out. (</a:t>
            </a:r>
            <a:r>
              <a:rPr lang="en-US" baseline="0" dirty="0" err="1" smtClean="0"/>
              <a:t>Solr</a:t>
            </a:r>
            <a:r>
              <a:rPr lang="en-US" baseline="0" dirty="0" smtClean="0"/>
              <a:t> is permissive in that manner.)</a:t>
            </a:r>
          </a:p>
          <a:p>
            <a:endParaRPr lang="en-US" baseline="0" dirty="0" smtClean="0"/>
          </a:p>
          <a:p>
            <a:r>
              <a:rPr lang="en-US" baseline="0" dirty="0" smtClean="0"/>
              <a:t>The construct above calls to sort in a manner similar to our first example, but fails to accurately sort when using RPT.</a:t>
            </a:r>
            <a:endParaRPr lang="en-US" dirty="0"/>
          </a:p>
        </p:txBody>
      </p:sp>
    </p:spTree>
    <p:extLst>
      <p:ext uri="{BB962C8B-B14F-4D97-AF65-F5344CB8AC3E}">
        <p14:creationId xmlns:p14="http://schemas.microsoft.com/office/powerpoint/2010/main" val="2812112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polygon can be any multisided geometric shape; useful for outlining neighborhoods, other.</a:t>
            </a:r>
          </a:p>
          <a:p>
            <a:endParaRPr lang="en-US" dirty="0" smtClean="0"/>
          </a:p>
          <a:p>
            <a:r>
              <a:rPr lang="en-US" dirty="0" smtClean="0"/>
              <a:t>The</a:t>
            </a:r>
            <a:r>
              <a:rPr lang="en-US" baseline="0" dirty="0" smtClean="0"/>
              <a:t> RPT field type inherently supports polygons queries, however;  the </a:t>
            </a:r>
            <a:r>
              <a:rPr lang="en-US" baseline="0" dirty="0" err="1" smtClean="0"/>
              <a:t>Solr</a:t>
            </a:r>
            <a:r>
              <a:rPr lang="en-US" baseline="0" dirty="0" smtClean="0"/>
              <a:t> runtime requires an additional library be added that describes the actual shapes. For licensing reasons, this </a:t>
            </a:r>
            <a:r>
              <a:rPr lang="en-US" baseline="0" dirty="0" err="1" smtClean="0"/>
              <a:t>libvary</a:t>
            </a:r>
            <a:r>
              <a:rPr lang="en-US" baseline="0" dirty="0" smtClean="0"/>
              <a:t> (JTS) does not ship with </a:t>
            </a:r>
            <a:r>
              <a:rPr lang="en-US" baseline="0" dirty="0" err="1" smtClean="0"/>
              <a:t>Solr</a:t>
            </a:r>
            <a:r>
              <a:rPr lang="en-US" baseline="0" dirty="0" smtClean="0"/>
              <a:t>, and DSE Search. The library is free, but you must manually add it.</a:t>
            </a:r>
            <a:endParaRPr lang="en-US" dirty="0"/>
          </a:p>
        </p:txBody>
      </p:sp>
    </p:spTree>
    <p:extLst>
      <p:ext uri="{BB962C8B-B14F-4D97-AF65-F5344CB8AC3E}">
        <p14:creationId xmlns:p14="http://schemas.microsoft.com/office/powerpoint/2010/main" val="282620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 new JAR is required in order to support DSE Search geospatial/spatial queries using shapes past circle, box, rectangle.</a:t>
            </a:r>
          </a:p>
          <a:p>
            <a:endParaRPr lang="en-US" dirty="0" smtClean="0"/>
          </a:p>
          <a:p>
            <a:r>
              <a:rPr lang="en-US" dirty="0" smtClean="0"/>
              <a:t>Reference </a:t>
            </a:r>
            <a:r>
              <a:rPr lang="en-US" dirty="0" err="1" smtClean="0"/>
              <a:t>Urls</a:t>
            </a:r>
            <a:r>
              <a:rPr lang="en-US" dirty="0" smtClean="0"/>
              <a:t>:</a:t>
            </a:r>
          </a:p>
          <a:p>
            <a:pPr marL="330200" indent="-171450">
              <a:buFont typeface="Arial" pitchFamily="34" charset="0"/>
              <a:buChar char="•"/>
            </a:pPr>
            <a:r>
              <a:rPr lang="en-US" dirty="0" smtClean="0"/>
              <a:t>https://docs.datastax.com/en/dse/5.1/dse-dev/datastax_enterprise/search/queriesSpatial.html</a:t>
            </a:r>
          </a:p>
          <a:p>
            <a:pPr marL="330200" indent="-171450">
              <a:buFont typeface="Arial" pitchFamily="34" charset="0"/>
              <a:buChar char="•"/>
            </a:pPr>
            <a:endParaRPr lang="en-US" dirty="0" smtClean="0"/>
          </a:p>
          <a:p>
            <a:pPr marL="330200" indent="-171450">
              <a:buFont typeface="Arial" pitchFamily="34" charset="0"/>
              <a:buChar char="•"/>
            </a:pPr>
            <a:r>
              <a:rPr lang="en-US" sz="800" dirty="0" smtClean="0">
                <a:hlinkClick r:id="rId3"/>
              </a:rPr>
              <a:t>https://en.wikipedia.org/wiki/JTS_Topology_Suite</a:t>
            </a:r>
            <a:endParaRPr lang="en-US" sz="800" dirty="0" smtClean="0"/>
          </a:p>
          <a:p>
            <a:pPr marL="330200" indent="-171450">
              <a:buFont typeface="Arial" pitchFamily="34" charset="0"/>
              <a:buChar char="•"/>
            </a:pPr>
            <a:r>
              <a:rPr lang="en-US" sz="800" dirty="0" smtClean="0">
                <a:hlinkClick r:id="rId4"/>
              </a:rPr>
              <a:t>http://central.maven.org/maven2/com/vividsolutions/jts/1.13/DSE</a:t>
            </a:r>
            <a:endParaRPr lang="en-US" dirty="0"/>
          </a:p>
        </p:txBody>
      </p:sp>
    </p:spTree>
    <p:extLst>
      <p:ext uri="{BB962C8B-B14F-4D97-AF65-F5344CB8AC3E}">
        <p14:creationId xmlns:p14="http://schemas.microsoft.com/office/powerpoint/2010/main" val="851853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endParaRPr lang="en-US" dirty="0" smtClean="0"/>
          </a:p>
          <a:p>
            <a:r>
              <a:rPr lang="en-US" dirty="0" smtClean="0"/>
              <a:t>Be advised of the following</a:t>
            </a:r>
            <a:r>
              <a:rPr lang="en-US" baseline="0" dirty="0" smtClean="0"/>
              <a:t> (above) -</a:t>
            </a:r>
            <a:endParaRPr lang="en-US" dirty="0"/>
          </a:p>
        </p:txBody>
      </p:sp>
    </p:spTree>
    <p:extLst>
      <p:ext uri="{BB962C8B-B14F-4D97-AF65-F5344CB8AC3E}">
        <p14:creationId xmlns:p14="http://schemas.microsoft.com/office/powerpoint/2010/main" val="2152750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Previously</a:t>
            </a:r>
            <a:r>
              <a:rPr lang="en-US" baseline="0" dirty="0" smtClean="0"/>
              <a:t> the examples generally centered on distance from point. With shapes, new query predicates arrive to distinguish points within a shape (area); example as shown.</a:t>
            </a:r>
            <a:endParaRPr lang="en-US" dirty="0" smtClean="0"/>
          </a:p>
          <a:p>
            <a:endParaRPr lang="en-US" dirty="0" smtClean="0"/>
          </a:p>
          <a:p>
            <a:r>
              <a:rPr lang="en-US" dirty="0" smtClean="0"/>
              <a:t>Reference </a:t>
            </a:r>
            <a:r>
              <a:rPr lang="en-US" dirty="0" err="1" smtClean="0"/>
              <a:t>Urls</a:t>
            </a:r>
            <a:r>
              <a:rPr lang="en-US" dirty="0" smtClean="0"/>
              <a:t>:</a:t>
            </a:r>
          </a:p>
          <a:p>
            <a:pPr lvl="1"/>
            <a:r>
              <a:rPr lang="en-US" dirty="0" smtClean="0"/>
              <a:t>https://docs.datastax.com/en/dse/5.1/dse-dev/datastax_enterprise/search/queriesSpatial.html</a:t>
            </a:r>
            <a:endParaRPr lang="en-US" dirty="0"/>
          </a:p>
        </p:txBody>
      </p:sp>
    </p:spTree>
    <p:extLst>
      <p:ext uri="{BB962C8B-B14F-4D97-AF65-F5344CB8AC3E}">
        <p14:creationId xmlns:p14="http://schemas.microsoft.com/office/powerpoint/2010/main" val="3857714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At this point we present</a:t>
            </a:r>
            <a:r>
              <a:rPr lang="en-US" baseline="0" dirty="0" smtClean="0"/>
              <a:t> an example; complete, and end to end.</a:t>
            </a:r>
          </a:p>
          <a:p>
            <a:endParaRPr lang="en-US" baseline="0" dirty="0" smtClean="0"/>
          </a:p>
          <a:p>
            <a:r>
              <a:rPr lang="en-US" baseline="0" dirty="0" smtClean="0"/>
              <a:t>The example we detail is delivering query using a polygon.</a:t>
            </a:r>
            <a:endParaRPr lang="en-US" dirty="0" smtClean="0"/>
          </a:p>
          <a:p>
            <a:endParaRPr lang="en-US" dirty="0"/>
          </a:p>
        </p:txBody>
      </p:sp>
    </p:spTree>
    <p:extLst>
      <p:ext uri="{BB962C8B-B14F-4D97-AF65-F5344CB8AC3E}">
        <p14:creationId xmlns:p14="http://schemas.microsoft.com/office/powerpoint/2010/main" val="2655175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Discussion Lab-</a:t>
            </a:r>
          </a:p>
          <a:p>
            <a:endParaRPr lang="en-US" dirty="0"/>
          </a:p>
        </p:txBody>
      </p:sp>
    </p:spTree>
    <p:extLst>
      <p:ext uri="{BB962C8B-B14F-4D97-AF65-F5344CB8AC3E}">
        <p14:creationId xmlns:p14="http://schemas.microsoft.com/office/powerpoint/2010/main" val="714683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Attributes related to </a:t>
            </a:r>
            <a:r>
              <a:rPr lang="en-US" sz="800" dirty="0" err="1" smtClean="0">
                <a:solidFill>
                  <a:srgbClr val="00B0F0"/>
                </a:solidFill>
              </a:rPr>
              <a:t>SpatialRecursivePrefixTreeFieldType</a:t>
            </a:r>
            <a:r>
              <a:rPr lang="en-US" sz="800" dirty="0" smtClean="0">
                <a:solidFill>
                  <a:srgbClr val="00B0F0"/>
                </a:solidFill>
              </a:rPr>
              <a:t>:</a:t>
            </a:r>
          </a:p>
          <a:p>
            <a:endParaRPr lang="en-US" sz="800" dirty="0" smtClean="0">
              <a:solidFill>
                <a:srgbClr val="00B0F0"/>
              </a:solidFill>
            </a:endParaRPr>
          </a:p>
          <a:p>
            <a:pPr marL="330200" indent="-171450">
              <a:buFont typeface="Arial" pitchFamily="34" charset="0"/>
              <a:buChar char="•"/>
            </a:pPr>
            <a:r>
              <a:rPr lang="en-US" dirty="0" smtClean="0"/>
              <a:t>name, The name of the field type.</a:t>
            </a:r>
          </a:p>
          <a:p>
            <a:pPr marL="330200" indent="-171450">
              <a:buFont typeface="Arial" pitchFamily="34" charset="0"/>
              <a:buChar char="•"/>
            </a:pPr>
            <a:r>
              <a:rPr lang="en-US" dirty="0" smtClean="0"/>
              <a:t>class, This should be </a:t>
            </a:r>
            <a:r>
              <a:rPr lang="en-US" dirty="0" err="1" smtClean="0"/>
              <a:t>solr.SpatialRecursivePrefixTreeFieldType</a:t>
            </a:r>
            <a:r>
              <a:rPr lang="en-US" dirty="0" smtClean="0"/>
              <a:t>. But be aware that the </a:t>
            </a:r>
            <a:r>
              <a:rPr lang="en-US" dirty="0" err="1" smtClean="0"/>
              <a:t>Lucene</a:t>
            </a:r>
            <a:r>
              <a:rPr lang="en-US" dirty="0" smtClean="0"/>
              <a:t> spatial module includes some other so-called "spatial strategies" other than RPT, notably </a:t>
            </a:r>
            <a:r>
              <a:rPr lang="en-US" dirty="0" err="1" smtClean="0"/>
              <a:t>TermQueryPT</a:t>
            </a:r>
            <a:r>
              <a:rPr lang="en-US" dirty="0" smtClean="0"/>
              <a:t>*, </a:t>
            </a:r>
            <a:r>
              <a:rPr lang="en-US" dirty="0" err="1" smtClean="0"/>
              <a:t>BBox</a:t>
            </a:r>
            <a:r>
              <a:rPr lang="en-US" dirty="0" smtClean="0"/>
              <a:t>, </a:t>
            </a:r>
            <a:r>
              <a:rPr lang="en-US" dirty="0" err="1" smtClean="0"/>
              <a:t>PointVector</a:t>
            </a:r>
            <a:r>
              <a:rPr lang="en-US" dirty="0" smtClean="0"/>
              <a:t>*, and </a:t>
            </a:r>
            <a:r>
              <a:rPr lang="en-US" dirty="0" err="1" smtClean="0"/>
              <a:t>SerializedDV</a:t>
            </a:r>
            <a:r>
              <a:rPr lang="en-US" dirty="0" smtClean="0"/>
              <a:t>. </a:t>
            </a:r>
            <a:r>
              <a:rPr lang="en-US" dirty="0" err="1" smtClean="0"/>
              <a:t>Solr</a:t>
            </a:r>
            <a:r>
              <a:rPr lang="en-US" dirty="0" smtClean="0"/>
              <a:t> requires a field type to parallel these in order to use them. The asterisked ones have them.</a:t>
            </a:r>
          </a:p>
          <a:p>
            <a:pPr marL="330200" indent="-171450">
              <a:buFont typeface="Arial" pitchFamily="34" charset="0"/>
              <a:buChar char="•"/>
            </a:pPr>
            <a:r>
              <a:rPr lang="en-US" dirty="0" err="1" smtClean="0"/>
              <a:t>spatialContextFactory</a:t>
            </a:r>
            <a:r>
              <a:rPr lang="en-US" dirty="0" smtClean="0"/>
              <a:t>, This is a Java class name to an internal extension point governing support for shape definitions &amp; parsing. If you require polygon support, set this to JTS – an alias for org.locationtech.spatial4j.context.jts.JtsSpatialContextFactory; otherwise it can be omitted. See important info below about JTS. (note: prior to </a:t>
            </a:r>
            <a:r>
              <a:rPr lang="en-US" dirty="0" err="1" smtClean="0"/>
              <a:t>Solr</a:t>
            </a:r>
            <a:r>
              <a:rPr lang="en-US" dirty="0" smtClean="0"/>
              <a:t> 6, the "org.locationtech.spatial4j" part was "com.spatial4j.core" and there used to be no convenience JTS alias).</a:t>
            </a:r>
          </a:p>
          <a:p>
            <a:pPr marL="330200" indent="-171450">
              <a:buFont typeface="Arial" pitchFamily="34" charset="0"/>
              <a:buChar char="•"/>
            </a:pPr>
            <a:r>
              <a:rPr lang="en-US" dirty="0" smtClean="0"/>
              <a:t>geo, If true, the default, latitude and longitude coordinates will be used and the mathematical model will generally be a sphere. If false, the coordinates will be generic X &amp; Y on a 2D plane using Euclidean/Cartesian geometry.</a:t>
            </a:r>
          </a:p>
          <a:p>
            <a:pPr marL="330200" indent="-171450">
              <a:buFont typeface="Arial" pitchFamily="34" charset="0"/>
              <a:buChar char="•"/>
            </a:pPr>
            <a:r>
              <a:rPr lang="en-US" dirty="0" smtClean="0"/>
              <a:t>format, Defines the shape syntax/format to be used. Defaults to WKT but </a:t>
            </a:r>
            <a:r>
              <a:rPr lang="en-US" dirty="0" err="1" smtClean="0"/>
              <a:t>GeoJSON</a:t>
            </a:r>
            <a:r>
              <a:rPr lang="en-US" dirty="0" smtClean="0"/>
              <a:t> is another popular format. Spatial4j governs this feature and supports other formats. If a given shape is </a:t>
            </a:r>
            <a:r>
              <a:rPr lang="en-US" dirty="0" err="1" smtClean="0"/>
              <a:t>parseable</a:t>
            </a:r>
            <a:r>
              <a:rPr lang="en-US" dirty="0" smtClean="0"/>
              <a:t> as "</a:t>
            </a:r>
            <a:r>
              <a:rPr lang="en-US" dirty="0" err="1" smtClean="0"/>
              <a:t>lat,lon</a:t>
            </a:r>
            <a:r>
              <a:rPr lang="en-US" dirty="0" smtClean="0"/>
              <a:t>" or "x y" then that is always supported.</a:t>
            </a:r>
          </a:p>
          <a:p>
            <a:pPr marL="330200" indent="-171450">
              <a:buFont typeface="Arial" pitchFamily="34" charset="0"/>
              <a:buChar char="•"/>
            </a:pPr>
            <a:r>
              <a:rPr lang="en-US" dirty="0" err="1" smtClean="0"/>
              <a:t>distanceUnits</a:t>
            </a:r>
            <a:r>
              <a:rPr lang="en-US" dirty="0" smtClean="0"/>
              <a:t>, This is used to specify the units for distance measurements used throughout the use of this field. This can be degrees, kilometers or miles. It is applied to nearly all distance measurements involving the field: </a:t>
            </a:r>
            <a:r>
              <a:rPr lang="en-US" dirty="0" err="1" smtClean="0"/>
              <a:t>maxDistErr</a:t>
            </a:r>
            <a:r>
              <a:rPr lang="en-US" dirty="0" smtClean="0"/>
              <a:t>, </a:t>
            </a:r>
            <a:r>
              <a:rPr lang="en-US" dirty="0" err="1" smtClean="0"/>
              <a:t>distErr</a:t>
            </a:r>
            <a:r>
              <a:rPr lang="en-US" dirty="0" smtClean="0"/>
              <a:t>, d, </a:t>
            </a:r>
            <a:r>
              <a:rPr lang="en-US" dirty="0" err="1" smtClean="0"/>
              <a:t>geodist</a:t>
            </a:r>
            <a:r>
              <a:rPr lang="en-US" dirty="0" smtClean="0"/>
              <a:t> and the score when score is distance, area, or area2d. However, it doesn’t affect distances embedded in WKT strings, (</a:t>
            </a:r>
            <a:r>
              <a:rPr lang="en-US" dirty="0" err="1" smtClean="0"/>
              <a:t>eg</a:t>
            </a:r>
            <a:r>
              <a:rPr lang="en-US" dirty="0" smtClean="0"/>
              <a:t>: “BUFFER(POINT(200 10),0.2)”), which are still in degrees.</a:t>
            </a:r>
            <a:r>
              <a:rPr lang="en-US" baseline="0" dirty="0" smtClean="0"/>
              <a:t> </a:t>
            </a:r>
            <a:r>
              <a:rPr lang="en-US" dirty="0" err="1" smtClean="0"/>
              <a:t>distanceUnits</a:t>
            </a:r>
            <a:r>
              <a:rPr lang="en-US" dirty="0" smtClean="0"/>
              <a:t> defaults to either “kilometers” if geo is “true”, or “degrees” if geo is “false”.</a:t>
            </a:r>
            <a:r>
              <a:rPr lang="en-US" baseline="0" dirty="0" smtClean="0"/>
              <a:t> </a:t>
            </a:r>
            <a:r>
              <a:rPr lang="en-US" dirty="0" err="1" smtClean="0"/>
              <a:t>distanceUnits</a:t>
            </a:r>
            <a:r>
              <a:rPr lang="en-US" dirty="0" smtClean="0"/>
              <a:t> replaces the units attribute; which is now deprecated and mutually exclusive with this attribute.</a:t>
            </a:r>
          </a:p>
          <a:p>
            <a:pPr marL="330200" indent="-171450">
              <a:buFont typeface="Arial" pitchFamily="34" charset="0"/>
              <a:buChar char="•"/>
            </a:pPr>
            <a:r>
              <a:rPr lang="en-US" dirty="0" err="1" smtClean="0"/>
              <a:t>distErrPct</a:t>
            </a:r>
            <a:r>
              <a:rPr lang="en-US" dirty="0" smtClean="0"/>
              <a:t>, Defines the default precision of non-point shapes (both index &amp; query), as a fraction between 0.0 (fully precise) to 0.5. The closer this number is to zero, the more accurate the shape will be. However, more precise indexed shapes use more disk space and take longer to index. Bigger </a:t>
            </a:r>
            <a:r>
              <a:rPr lang="en-US" dirty="0" err="1" smtClean="0"/>
              <a:t>distErrPct</a:t>
            </a:r>
            <a:r>
              <a:rPr lang="en-US" dirty="0" smtClean="0"/>
              <a:t> values will make queries faster but less accurate. At query time this can be overridden in the query syntax, such as to 0.0 so as to not approximate the search shape. The default for the RPT field is 0.025. Note: For </a:t>
            </a:r>
            <a:r>
              <a:rPr lang="en-US" dirty="0" err="1" smtClean="0"/>
              <a:t>RPTWithGeometrySpatialField</a:t>
            </a:r>
            <a:r>
              <a:rPr lang="en-US" dirty="0" smtClean="0"/>
              <a:t> (see below), there’s always complete accuracy with the serialized geometry and so this doesn’t control accuracy so much as it controls the trade-off of how big the index should be. </a:t>
            </a:r>
            <a:r>
              <a:rPr lang="en-US" dirty="0" err="1" smtClean="0"/>
              <a:t>distErrPct</a:t>
            </a:r>
            <a:r>
              <a:rPr lang="en-US" dirty="0" smtClean="0"/>
              <a:t> defaults to 0.15 for that field.</a:t>
            </a:r>
          </a:p>
          <a:p>
            <a:pPr marL="330200" indent="-171450">
              <a:buFont typeface="Arial" pitchFamily="34" charset="0"/>
              <a:buChar char="•"/>
            </a:pPr>
            <a:r>
              <a:rPr lang="en-US" dirty="0" err="1" smtClean="0"/>
              <a:t>maxDistErr</a:t>
            </a:r>
            <a:r>
              <a:rPr lang="en-US" dirty="0" smtClean="0"/>
              <a:t>, Defines the highest level of detail required for indexed data. If left blank, the default is one meter – just a bit less than 0.000009 degrees. This setting is used internally to compute an appropriate </a:t>
            </a:r>
            <a:r>
              <a:rPr lang="en-US" dirty="0" err="1" smtClean="0"/>
              <a:t>maxLevels</a:t>
            </a:r>
            <a:r>
              <a:rPr lang="en-US" dirty="0" smtClean="0"/>
              <a:t> (see below).</a:t>
            </a:r>
          </a:p>
          <a:p>
            <a:pPr marL="330200" indent="-171450">
              <a:buFont typeface="Arial" pitchFamily="34" charset="0"/>
              <a:buChar char="•"/>
            </a:pPr>
            <a:r>
              <a:rPr lang="en-US" dirty="0" err="1" smtClean="0"/>
              <a:t>worldBounds</a:t>
            </a:r>
            <a:r>
              <a:rPr lang="en-US" dirty="0" smtClean="0"/>
              <a:t>, Defines the valid numerical ranges for x and y, in the format of ENVELOPE(</a:t>
            </a:r>
            <a:r>
              <a:rPr lang="en-US" dirty="0" err="1" smtClean="0"/>
              <a:t>minX</a:t>
            </a:r>
            <a:r>
              <a:rPr lang="en-US" dirty="0" smtClean="0"/>
              <a:t>, </a:t>
            </a:r>
            <a:r>
              <a:rPr lang="en-US" dirty="0" err="1" smtClean="0"/>
              <a:t>maxX</a:t>
            </a:r>
            <a:r>
              <a:rPr lang="en-US" dirty="0" smtClean="0"/>
              <a:t>, </a:t>
            </a:r>
            <a:r>
              <a:rPr lang="en-US" dirty="0" err="1" smtClean="0"/>
              <a:t>maxY</a:t>
            </a:r>
            <a:r>
              <a:rPr lang="en-US" dirty="0" smtClean="0"/>
              <a:t>, </a:t>
            </a:r>
            <a:r>
              <a:rPr lang="en-US" dirty="0" err="1" smtClean="0"/>
              <a:t>minY</a:t>
            </a:r>
            <a:r>
              <a:rPr lang="en-US" dirty="0" smtClean="0"/>
              <a:t>). If geo="true", the standard </a:t>
            </a:r>
            <a:r>
              <a:rPr lang="en-US" dirty="0" err="1" smtClean="0"/>
              <a:t>lat-lon</a:t>
            </a:r>
            <a:r>
              <a:rPr lang="en-US" dirty="0" smtClean="0"/>
              <a:t> world boundaries are assumed. If geo=false, you should define your boundaries.</a:t>
            </a:r>
          </a:p>
          <a:p>
            <a:pPr marL="330200" indent="-171450">
              <a:buFont typeface="Arial" pitchFamily="34" charset="0"/>
              <a:buChar char="•"/>
            </a:pPr>
            <a:r>
              <a:rPr lang="en-US" dirty="0" err="1" smtClean="0"/>
              <a:t>distCalculator</a:t>
            </a:r>
            <a:r>
              <a:rPr lang="en-US" dirty="0" smtClean="0"/>
              <a:t>, Defines the distance calculation algorithm. If geo=true, "</a:t>
            </a:r>
            <a:r>
              <a:rPr lang="en-US" dirty="0" err="1" smtClean="0"/>
              <a:t>haversine</a:t>
            </a:r>
            <a:r>
              <a:rPr lang="en-US" dirty="0" smtClean="0"/>
              <a:t>" is the default. If geo=false, "</a:t>
            </a:r>
            <a:r>
              <a:rPr lang="en-US" dirty="0" err="1" smtClean="0"/>
              <a:t>cartesian</a:t>
            </a:r>
            <a:r>
              <a:rPr lang="en-US" dirty="0" smtClean="0"/>
              <a:t>" will be the default. Other possible values are "</a:t>
            </a:r>
            <a:r>
              <a:rPr lang="en-US" dirty="0" err="1" smtClean="0"/>
              <a:t>lawOfCosines</a:t>
            </a:r>
            <a:r>
              <a:rPr lang="en-US" dirty="0" smtClean="0"/>
              <a:t>", "</a:t>
            </a:r>
            <a:r>
              <a:rPr lang="en-US" dirty="0" err="1" smtClean="0"/>
              <a:t>vincentySphere</a:t>
            </a:r>
            <a:r>
              <a:rPr lang="en-US" dirty="0" smtClean="0"/>
              <a:t>" and "cartesian^2".</a:t>
            </a:r>
          </a:p>
          <a:p>
            <a:pPr marL="330200" indent="-171450">
              <a:buFont typeface="Arial" pitchFamily="34" charset="0"/>
              <a:buChar char="•"/>
            </a:pPr>
            <a:r>
              <a:rPr lang="en-US" dirty="0" err="1" smtClean="0"/>
              <a:t>prefixTree</a:t>
            </a:r>
            <a:r>
              <a:rPr lang="en-US" dirty="0" smtClean="0"/>
              <a:t>, Defines the spatial grid implementation. Since a </a:t>
            </a:r>
            <a:r>
              <a:rPr lang="en-US" dirty="0" err="1" smtClean="0"/>
              <a:t>PrefixTree</a:t>
            </a:r>
            <a:r>
              <a:rPr lang="en-US" dirty="0" smtClean="0"/>
              <a:t> (such as </a:t>
            </a:r>
            <a:r>
              <a:rPr lang="en-US" dirty="0" err="1" smtClean="0"/>
              <a:t>RecursivePrefixTree</a:t>
            </a:r>
            <a:r>
              <a:rPr lang="en-US" dirty="0" smtClean="0"/>
              <a:t>) maps the world as a grid, each grid cell is decomposed to another set of grid cells at the next level. If geo=true then the default prefix tree is “</a:t>
            </a:r>
            <a:r>
              <a:rPr lang="en-US" dirty="0" err="1" smtClean="0"/>
              <a:t>geohash</a:t>
            </a:r>
            <a:r>
              <a:rPr lang="en-US" dirty="0" smtClean="0"/>
              <a:t>”, otherwise it’s “quad”. </a:t>
            </a:r>
            <a:r>
              <a:rPr lang="en-US" dirty="0" err="1" smtClean="0"/>
              <a:t>Geohash</a:t>
            </a:r>
            <a:r>
              <a:rPr lang="en-US" dirty="0" smtClean="0"/>
              <a:t> has 32 children at each level, quad has 4. </a:t>
            </a:r>
            <a:r>
              <a:rPr lang="en-US" dirty="0" err="1" smtClean="0"/>
              <a:t>Geohash</a:t>
            </a:r>
            <a:r>
              <a:rPr lang="en-US" dirty="0" smtClean="0"/>
              <a:t> can only be used for geo=true as it’s strictly geospatial. A third choice is “</a:t>
            </a:r>
            <a:r>
              <a:rPr lang="en-US" dirty="0" err="1" smtClean="0"/>
              <a:t>packedQuad</a:t>
            </a:r>
            <a:r>
              <a:rPr lang="en-US" dirty="0" smtClean="0"/>
              <a:t>”, which is generally more efficient than plain "quad", provided there are many levels — perhaps 20 or more.</a:t>
            </a:r>
          </a:p>
          <a:p>
            <a:pPr marL="330200" indent="-171450">
              <a:buFont typeface="Arial" pitchFamily="34" charset="0"/>
              <a:buChar char="•"/>
            </a:pPr>
            <a:r>
              <a:rPr lang="en-US" dirty="0" err="1" smtClean="0"/>
              <a:t>maxLevels</a:t>
            </a:r>
            <a:r>
              <a:rPr lang="en-US" dirty="0" smtClean="0"/>
              <a:t>, Sets the maximum grid depth for indexed data. Instead, it’s usually more intuitive to compute an appropriate </a:t>
            </a:r>
            <a:r>
              <a:rPr lang="en-US" dirty="0" err="1" smtClean="0"/>
              <a:t>maxLevels</a:t>
            </a:r>
            <a:r>
              <a:rPr lang="en-US" dirty="0" smtClean="0"/>
              <a:t> by specifying </a:t>
            </a:r>
            <a:r>
              <a:rPr lang="en-US" dirty="0" err="1" smtClean="0"/>
              <a:t>maxDistErr</a:t>
            </a:r>
            <a:r>
              <a:rPr lang="en-US" dirty="0" smtClean="0"/>
              <a:t> .</a:t>
            </a:r>
          </a:p>
          <a:p>
            <a:endParaRPr lang="en-US" dirty="0" smtClean="0"/>
          </a:p>
          <a:p>
            <a:r>
              <a:rPr lang="en-US" dirty="0" smtClean="0"/>
              <a:t>Reference </a:t>
            </a:r>
            <a:r>
              <a:rPr lang="en-US" dirty="0" err="1" smtClean="0"/>
              <a:t>Urls</a:t>
            </a:r>
            <a:r>
              <a:rPr lang="en-US" dirty="0" smtClean="0"/>
              <a:t>:</a:t>
            </a:r>
          </a:p>
          <a:p>
            <a:pPr lvl="1"/>
            <a:r>
              <a:rPr lang="en-US" dirty="0" smtClean="0"/>
              <a:t>https://lucene.apache.org/solr/guide/6_6/spatial-search.html</a:t>
            </a:r>
            <a:endParaRPr lang="en-US" dirty="0"/>
          </a:p>
        </p:txBody>
      </p:sp>
    </p:spTree>
    <p:extLst>
      <p:ext uri="{BB962C8B-B14F-4D97-AF65-F5344CB8AC3E}">
        <p14:creationId xmlns:p14="http://schemas.microsoft.com/office/powerpoint/2010/main" val="1543143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CQL SELECT, “!field” query parser, Intersects predicate, POLYGON shape.</a:t>
            </a:r>
            <a:endParaRPr lang="en-US" dirty="0"/>
          </a:p>
        </p:txBody>
      </p:sp>
    </p:spTree>
    <p:extLst>
      <p:ext uri="{BB962C8B-B14F-4D97-AF65-F5344CB8AC3E}">
        <p14:creationId xmlns:p14="http://schemas.microsoft.com/office/powerpoint/2010/main" val="1601108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page marks the end of the (end to end) example; polygon query.</a:t>
            </a:r>
            <a:endParaRPr lang="en-US" dirty="0"/>
          </a:p>
        </p:txBody>
      </p:sp>
    </p:spTree>
    <p:extLst>
      <p:ext uri="{BB962C8B-B14F-4D97-AF65-F5344CB8AC3E}">
        <p14:creationId xmlns:p14="http://schemas.microsoft.com/office/powerpoint/2010/main" val="398496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page marks the end of this module.</a:t>
            </a:r>
          </a:p>
        </p:txBody>
      </p:sp>
    </p:spTree>
    <p:extLst>
      <p:ext uri="{BB962C8B-B14F-4D97-AF65-F5344CB8AC3E}">
        <p14:creationId xmlns:p14="http://schemas.microsoft.com/office/powerpoint/2010/main" val="1328251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Minus new field types, and a number of new query predicates, you already know the syntax and use of geospatial</a:t>
            </a:r>
            <a:r>
              <a:rPr lang="en-US" baseline="0" dirty="0" smtClean="0"/>
              <a:t> queries. At this moment, you should already know how to read a geospatial query and have it make sense.</a:t>
            </a:r>
            <a:endParaRPr lang="en-US" dirty="0"/>
          </a:p>
        </p:txBody>
      </p:sp>
    </p:spTree>
    <p:extLst>
      <p:ext uri="{BB962C8B-B14F-4D97-AF65-F5344CB8AC3E}">
        <p14:creationId xmlns:p14="http://schemas.microsoft.com/office/powerpoint/2010/main" val="402774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Syntactically,</a:t>
            </a:r>
            <a:r>
              <a:rPr lang="en-US" baseline="0" dirty="0" smtClean="0"/>
              <a:t> the d</a:t>
            </a:r>
            <a:r>
              <a:rPr lang="en-US" dirty="0" smtClean="0"/>
              <a:t>ifference between geospatial and spatial queries is small. The use cases differ, however.</a:t>
            </a:r>
            <a:endParaRPr lang="en-US" dirty="0"/>
          </a:p>
        </p:txBody>
      </p:sp>
    </p:spTree>
    <p:extLst>
      <p:ext uri="{BB962C8B-B14F-4D97-AF65-F5344CB8AC3E}">
        <p14:creationId xmlns:p14="http://schemas.microsoft.com/office/powerpoint/2010/main" val="3163628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Just as normal data access patterns determine a more optimal storage and retrieval method</a:t>
            </a:r>
            <a:r>
              <a:rPr lang="en-US" baseline="0" dirty="0" smtClean="0"/>
              <a:t> for (standard databases), the same is true for databases serving geospatial/spatial data and queries. If you give greater focus to distance from a point, versus points contained within a geometric shape and intersection therein, there are design optimizations you may choose. </a:t>
            </a:r>
            <a:endParaRPr lang="en-US" dirty="0"/>
          </a:p>
        </p:txBody>
      </p:sp>
    </p:spTree>
    <p:extLst>
      <p:ext uri="{BB962C8B-B14F-4D97-AF65-F5344CB8AC3E}">
        <p14:creationId xmlns:p14="http://schemas.microsoft.com/office/powerpoint/2010/main" val="239840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Geohash</a:t>
            </a:r>
            <a:r>
              <a:rPr lang="en-US" dirty="0" smtClean="0"/>
              <a:t> is one means to index geospatial data. On some level, a </a:t>
            </a:r>
            <a:r>
              <a:rPr lang="en-US" dirty="0" err="1" smtClean="0"/>
              <a:t>geohash</a:t>
            </a:r>
            <a:r>
              <a:rPr lang="en-US" dirty="0" smtClean="0"/>
              <a:t> has many similarities to </a:t>
            </a:r>
            <a:r>
              <a:rPr lang="en-US" dirty="0" err="1" smtClean="0"/>
              <a:t>precisionIncrementGap</a:t>
            </a:r>
            <a:r>
              <a:rPr lang="en-US" baseline="0" dirty="0" smtClean="0"/>
              <a:t> related to scalar indexes.</a:t>
            </a:r>
            <a:endParaRPr lang="en-US" dirty="0" smtClean="0"/>
          </a:p>
          <a:p>
            <a:endParaRPr lang="en-US" dirty="0" smtClean="0"/>
          </a:p>
          <a:p>
            <a:r>
              <a:rPr lang="en-US" dirty="0" smtClean="0"/>
              <a:t>References </a:t>
            </a:r>
            <a:r>
              <a:rPr lang="en-US" dirty="0" err="1" smtClean="0"/>
              <a:t>Urls</a:t>
            </a:r>
            <a:r>
              <a:rPr lang="en-US" dirty="0" smtClean="0"/>
              <a:t>:</a:t>
            </a:r>
          </a:p>
          <a:p>
            <a:pPr lvl="1"/>
            <a:r>
              <a:rPr lang="en-US" dirty="0" smtClean="0"/>
              <a:t>https://en.wikipedia.org/wiki/Geohash</a:t>
            </a:r>
          </a:p>
          <a:p>
            <a:pPr lvl="1"/>
            <a:r>
              <a:rPr lang="en-US" dirty="0" smtClean="0"/>
              <a:t>https://en.wikipedia.org/wiki/Quadtree</a:t>
            </a:r>
            <a:endParaRPr lang="en-US" dirty="0"/>
          </a:p>
        </p:txBody>
      </p:sp>
    </p:spTree>
    <p:extLst>
      <p:ext uri="{BB962C8B-B14F-4D97-AF65-F5344CB8AC3E}">
        <p14:creationId xmlns:p14="http://schemas.microsoft.com/office/powerpoint/2010/main" val="410244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product of a </a:t>
            </a:r>
            <a:r>
              <a:rPr lang="en-US" dirty="0" err="1" smtClean="0"/>
              <a:t>geohash</a:t>
            </a:r>
            <a:r>
              <a:rPr lang="en-US" dirty="0" smtClean="0"/>
              <a:t> is a key is some length. The</a:t>
            </a:r>
            <a:r>
              <a:rPr lang="en-US" baseline="0" dirty="0" smtClean="0"/>
              <a:t> leading substrings of the </a:t>
            </a:r>
            <a:r>
              <a:rPr lang="en-US" baseline="0" dirty="0" err="1" smtClean="0"/>
              <a:t>geohash</a:t>
            </a:r>
            <a:r>
              <a:rPr lang="en-US" baseline="0" dirty="0" smtClean="0"/>
              <a:t> key hold value; they define the hierarchically larger areas (of the complete key). Thus, these substrings serve range queries, basically, via an equality. And, from the discussion of DSE Core, you know why preference is given to equalities versus ranges.</a:t>
            </a:r>
            <a:endParaRPr lang="en-US" dirty="0" smtClean="0"/>
          </a:p>
          <a:p>
            <a:endParaRPr lang="en-US" dirty="0" smtClean="0"/>
          </a:p>
          <a:p>
            <a:r>
              <a:rPr lang="en-US" dirty="0" smtClean="0"/>
              <a:t>References </a:t>
            </a:r>
            <a:r>
              <a:rPr lang="en-US" dirty="0" err="1" smtClean="0"/>
              <a:t>Urls</a:t>
            </a:r>
            <a:r>
              <a:rPr lang="en-US" dirty="0" smtClean="0"/>
              <a:t>:</a:t>
            </a:r>
          </a:p>
          <a:p>
            <a:pPr lvl="1"/>
            <a:r>
              <a:rPr lang="en-US" dirty="0" smtClean="0"/>
              <a:t>https://en.wikipedia.org/wiki/Geohash</a:t>
            </a:r>
          </a:p>
          <a:p>
            <a:pPr lvl="1"/>
            <a:r>
              <a:rPr lang="en-US" dirty="0" smtClean="0"/>
              <a:t>https://en.wikipedia.org/wiki/Quadtree</a:t>
            </a:r>
          </a:p>
          <a:p>
            <a:endParaRPr lang="en-US" dirty="0"/>
          </a:p>
        </p:txBody>
      </p:sp>
    </p:spTree>
    <p:extLst>
      <p:ext uri="{BB962C8B-B14F-4D97-AF65-F5344CB8AC3E}">
        <p14:creationId xmlns:p14="http://schemas.microsoft.com/office/powerpoint/2010/main" val="1760375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000-DTSE-Search-7453-60-DM-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ext uri="{BB962C8B-B14F-4D97-AF65-F5344CB8AC3E}">
        <p14:creationId xmlns:p14="http://schemas.microsoft.com/office/powerpoint/2010/main" val="18942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000-DTSE-Search-7453-60-DM-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ext uri="{BB962C8B-B14F-4D97-AF65-F5344CB8AC3E}">
        <p14:creationId xmlns:p14="http://schemas.microsoft.com/office/powerpoint/2010/main" val="120170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 Light banner, 2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 Lef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smtClean="0"/>
              <a:t>Drag picture to placeholder or click icon to add</a:t>
            </a:r>
            <a:endParaRPr lang="en-US"/>
          </a:p>
        </p:txBody>
      </p:sp>
      <p:pic>
        <p:nvPicPr>
          <p:cNvPr id="14" name="Picture 13"/>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 Righ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smtClean="0"/>
              <a:t>Drag picture to placeholder or click icon to add</a:t>
            </a:r>
            <a:endParaRPr lang="en-US"/>
          </a:p>
        </p:txBody>
      </p:sp>
      <p:sp>
        <p:nvSpPr>
          <p:cNvPr id="14"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000-DTSE-Search-7453-60-DM-</a:t>
            </a:r>
            <a:fld id="{5A6FB346-E907-314D-8DE1-ECD2B2B6AA1B}" type="slidenum">
              <a:rPr lang="uk-UA" smtClean="0"/>
              <a:pPr/>
              <a:t>‹#›</a:t>
            </a:fld>
            <a:endParaRPr lang="uk-UA" dirty="0"/>
          </a:p>
        </p:txBody>
      </p:sp>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000-DTSE-Search-7453-60-DM-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000-DTSE-Search-7453-60-DM-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4" r:id="rId6"/>
    <p:sldLayoutId id="2147483717" r:id="rId7"/>
    <p:sldLayoutId id="2147483710" r:id="rId8"/>
    <p:sldLayoutId id="2147483716" r:id="rId9"/>
    <p:sldLayoutId id="2147483715" r:id="rId10"/>
    <p:sldLayoutId id="2147483718" r:id="rId11"/>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L2cUGv0Reb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lucene.apache.org/solr/guide/6_6/spatial-search.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JTS_Topology_Suit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hyperlink" Target="http://central.maven.org/maven2/com/vividsolutions/jts/1.13/DS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000" dirty="0" smtClean="0"/>
              <a:t>DSE Search, Geospatial</a:t>
            </a:r>
            <a:endParaRPr lang="en-US" sz="2000" dirty="0"/>
          </a:p>
        </p:txBody>
      </p:sp>
      <p:sp>
        <p:nvSpPr>
          <p:cNvPr id="4" name="Title 3"/>
          <p:cNvSpPr>
            <a:spLocks noGrp="1"/>
          </p:cNvSpPr>
          <p:nvPr>
            <p:ph type="title"/>
          </p:nvPr>
        </p:nvSpPr>
        <p:spPr/>
        <p:txBody>
          <a:bodyPr/>
          <a:lstStyle/>
          <a:p>
            <a:r>
              <a:rPr lang="en-US" dirty="0" smtClean="0"/>
              <a:t>Discussion Module:</a:t>
            </a:r>
            <a:endParaRPr lang="en-US" dirty="0"/>
          </a:p>
        </p:txBody>
      </p:sp>
      <p:sp>
        <p:nvSpPr>
          <p:cNvPr id="5" name="Slide Number Placeholder 4"/>
          <p:cNvSpPr>
            <a:spLocks noGrp="1"/>
          </p:cNvSpPr>
          <p:nvPr>
            <p:ph type="sldNum" sz="quarter" idx="11"/>
          </p:nvPr>
        </p:nvSpPr>
        <p:spPr/>
        <p:txBody>
          <a:bodyPr/>
          <a:lstStyle/>
          <a:p>
            <a:r>
              <a:rPr lang="en-US" dirty="0" smtClean="0"/>
              <a:t>000-DTSE-Search-7453-60-DM-</a:t>
            </a:r>
            <a:fld id="{5A6FB346-E907-314D-8DE1-ECD2B2B6AA1B}" type="slidenum">
              <a:rPr lang="uk-UA" smtClean="0"/>
              <a:pPr/>
              <a:t>1</a:t>
            </a:fld>
            <a:endParaRPr lang="uk-UA" dirty="0"/>
          </a:p>
        </p:txBody>
      </p:sp>
      <p:sp>
        <p:nvSpPr>
          <p:cNvPr id="6" name="Date Placeholder 5"/>
          <p:cNvSpPr>
            <a:spLocks noGrp="1"/>
          </p:cNvSpPr>
          <p:nvPr>
            <p:ph type="dt" sz="half" idx="17"/>
          </p:nvPr>
        </p:nvSpPr>
        <p:spPr/>
        <p:txBody>
          <a:bodyPr/>
          <a:lstStyle/>
          <a:p>
            <a:r>
              <a:rPr lang="en-US" smtClean="0"/>
              <a:t>© DataStax, All Rights Reserved. Confidential.</a:t>
            </a:r>
            <a:endParaRPr lang="en-US" dirty="0"/>
          </a:p>
        </p:txBody>
      </p:sp>
      <p:sp>
        <p:nvSpPr>
          <p:cNvPr id="8" name="Title 5"/>
          <p:cNvSpPr txBox="1">
            <a:spLocks/>
          </p:cNvSpPr>
          <p:nvPr/>
        </p:nvSpPr>
        <p:spPr>
          <a:xfrm>
            <a:off x="457200" y="890791"/>
            <a:ext cx="3089305" cy="828360"/>
          </a:xfrm>
          <a:prstGeom prst="rect">
            <a:avLst/>
          </a:prstGeom>
          <a:noFill/>
          <a:ln>
            <a:noFill/>
          </a:ln>
        </p:spPr>
        <p:txBody>
          <a:bodyPr spcFirstLastPara="1" wrap="square" lIns="0" tIns="91425" rIns="91425" bIns="91425" anchor="b" anchorCtr="0"/>
          <a:lstStyle>
            <a:defPPr marR="0" lvl="0" algn="l" rtl="0">
              <a:lnSpc>
                <a:spcPct val="100000"/>
              </a:lnSpc>
              <a:spcBef>
                <a:spcPts val="0"/>
              </a:spcBef>
              <a:spcAft>
                <a:spcPts val="0"/>
              </a:spcAft>
            </a:defPPr>
            <a:lvl1pPr marL="0" marR="0" lvl="0" indent="0" algn="l" rtl="0" eaLnBrk="1" hangingPunct="1">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dirty="0" smtClean="0"/>
              <a:t>Discussion Module:</a:t>
            </a:r>
            <a:endParaRPr lang="en-US" dirty="0"/>
          </a:p>
        </p:txBody>
      </p:sp>
      <p:sp>
        <p:nvSpPr>
          <p:cNvPr id="9" name="Content Placeholder 1"/>
          <p:cNvSpPr>
            <a:spLocks noGrp="1"/>
          </p:cNvSpPr>
          <p:nvPr>
            <p:ph sz="quarter" idx="16"/>
          </p:nvPr>
        </p:nvSpPr>
        <p:spPr>
          <a:xfrm>
            <a:off x="3923607" y="266007"/>
            <a:ext cx="4992967" cy="3781335"/>
          </a:xfrm>
        </p:spPr>
        <p:txBody>
          <a:bodyPr/>
          <a:lstStyle/>
          <a:p>
            <a:pPr marL="6350" indent="0">
              <a:buNone/>
            </a:pPr>
            <a:r>
              <a:rPr lang="en-US" sz="1800" dirty="0" smtClean="0"/>
              <a:t>Learn to deliver DSE Geospatial queries. </a:t>
            </a:r>
            <a:r>
              <a:rPr lang="en-US" sz="1800" dirty="0"/>
              <a:t>E</a:t>
            </a:r>
            <a:r>
              <a:rPr lang="en-US" sz="1800" dirty="0" smtClean="0"/>
              <a:t>.g., Where’s the nearest Starbucks-</a:t>
            </a:r>
          </a:p>
          <a:p>
            <a:pPr marL="6350" indent="0">
              <a:buNone/>
            </a:pPr>
            <a:r>
              <a:rPr lang="en-US" sz="1800" dirty="0" smtClean="0"/>
              <a:t>Prerequisites to this Discussion Module:</a:t>
            </a:r>
          </a:p>
          <a:p>
            <a:pPr marL="330200" indent="-171450">
              <a:buFont typeface="Arial" pitchFamily="34" charset="0"/>
              <a:buChar char="•"/>
            </a:pPr>
            <a:r>
              <a:rPr lang="en-US" kern="1200" dirty="0">
                <a:solidFill>
                  <a:schemeClr val="tx1"/>
                </a:solidFill>
              </a:rPr>
              <a:t>That you are comfortable with making </a:t>
            </a:r>
            <a:r>
              <a:rPr lang="en-US" kern="1200" dirty="0" smtClean="0">
                <a:solidFill>
                  <a:schemeClr val="tx1"/>
                </a:solidFill>
              </a:rPr>
              <a:t>and using DSE </a:t>
            </a:r>
            <a:r>
              <a:rPr lang="en-US" kern="1200" dirty="0">
                <a:solidFill>
                  <a:schemeClr val="tx1"/>
                </a:solidFill>
              </a:rPr>
              <a:t>Search chained analyzers.</a:t>
            </a:r>
          </a:p>
          <a:p>
            <a:pPr marL="330200" indent="-171450">
              <a:buFont typeface="Arial" pitchFamily="34" charset="0"/>
              <a:buChar char="•"/>
            </a:pPr>
            <a:r>
              <a:rPr lang="en-US" dirty="0"/>
              <a:t>That you are comfortable with DSE Search filter queries, facets, and the extended parser syntax of </a:t>
            </a:r>
            <a:r>
              <a:rPr lang="en-US" dirty="0" err="1"/>
              <a:t>dismax</a:t>
            </a:r>
            <a:r>
              <a:rPr lang="en-US" dirty="0"/>
              <a:t>, or </a:t>
            </a:r>
            <a:r>
              <a:rPr lang="en-US" dirty="0" err="1"/>
              <a:t>edismax</a:t>
            </a:r>
            <a:r>
              <a:rPr lang="en-US" dirty="0"/>
              <a:t>. </a:t>
            </a:r>
            <a:endParaRPr lang="en-US" dirty="0" smtClean="0"/>
          </a:p>
          <a:p>
            <a:pPr marL="330200" indent="-171450">
              <a:buFont typeface="Arial" pitchFamily="34" charset="0"/>
              <a:buChar char="•"/>
            </a:pPr>
            <a:r>
              <a:rPr lang="en-US" dirty="0" smtClean="0"/>
              <a:t>Why (above) ? </a:t>
            </a:r>
            <a:r>
              <a:rPr lang="en-US" dirty="0"/>
              <a:t>Not because we use these objects per </a:t>
            </a:r>
            <a:r>
              <a:rPr lang="en-US" dirty="0" smtClean="0"/>
              <a:t>se. Comfort </a:t>
            </a:r>
            <a:r>
              <a:rPr lang="en-US" dirty="0"/>
              <a:t>with these topics means DSE Search geospatial objects and query syntax will be familiar.</a:t>
            </a:r>
          </a:p>
        </p:txBody>
      </p:sp>
    </p:spTree>
    <p:extLst>
      <p:ext uri="{BB962C8B-B14F-4D97-AF65-F5344CB8AC3E}">
        <p14:creationId xmlns:p14="http://schemas.microsoft.com/office/powerpoint/2010/main" val="155951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Geohash</a:t>
            </a:r>
            <a:r>
              <a:rPr lang="en-US" dirty="0" smtClean="0"/>
              <a:t> and/or </a:t>
            </a:r>
            <a:r>
              <a:rPr lang="en-US" dirty="0" err="1" smtClean="0"/>
              <a:t>Quadtree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10</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321013" y="822584"/>
            <a:ext cx="5359940" cy="4093428"/>
          </a:xfrm>
          <a:prstGeom prst="rect">
            <a:avLst/>
          </a:prstGeom>
          <a:noFill/>
        </p:spPr>
        <p:txBody>
          <a:bodyPr wrap="square" rtlCol="0">
            <a:spAutoFit/>
          </a:bodyPr>
          <a:lstStyle/>
          <a:p>
            <a:r>
              <a:rPr lang="en-US" sz="2000" dirty="0" smtClean="0"/>
              <a:t>DSE Search geospatial/spatial uses </a:t>
            </a:r>
            <a:r>
              <a:rPr lang="en-US" sz="2000" dirty="0" err="1" smtClean="0"/>
              <a:t>geohash</a:t>
            </a:r>
            <a:r>
              <a:rPr lang="en-US" sz="2000" dirty="0" smtClean="0"/>
              <a:t>, or also </a:t>
            </a:r>
            <a:r>
              <a:rPr lang="en-US" sz="2000" dirty="0" err="1" smtClean="0"/>
              <a:t>quadtree</a:t>
            </a:r>
            <a:r>
              <a:rPr lang="en-US" sz="2000" dirty="0" smtClean="0"/>
              <a:t>.</a:t>
            </a:r>
          </a:p>
          <a:p>
            <a:pPr marL="233363" indent="-233363">
              <a:buFont typeface="Arial" pitchFamily="34" charset="0"/>
              <a:buChar char="•"/>
            </a:pPr>
            <a:endParaRPr lang="en-US" sz="2000" dirty="0"/>
          </a:p>
          <a:p>
            <a:r>
              <a:rPr lang="en-US" sz="2000" dirty="0" smtClean="0"/>
              <a:t>For now we state,</a:t>
            </a:r>
          </a:p>
          <a:p>
            <a:pPr marL="233363" indent="-233363">
              <a:buFont typeface="Arial" pitchFamily="34" charset="0"/>
              <a:buChar char="•"/>
            </a:pPr>
            <a:r>
              <a:rPr lang="en-US" sz="2000" dirty="0"/>
              <a:t>DSE Search uses </a:t>
            </a:r>
            <a:r>
              <a:rPr lang="en-US" sz="2000" dirty="0" err="1"/>
              <a:t>geohash</a:t>
            </a:r>
            <a:r>
              <a:rPr lang="en-US" sz="2000" dirty="0"/>
              <a:t> for geodetic data only (</a:t>
            </a:r>
            <a:r>
              <a:rPr lang="en-US" sz="2000" dirty="0" smtClean="0"/>
              <a:t>geo-spatial </a:t>
            </a:r>
            <a:r>
              <a:rPr lang="en-US" sz="2000" dirty="0"/>
              <a:t>only</a:t>
            </a:r>
            <a:r>
              <a:rPr lang="en-US" sz="2000" dirty="0" smtClean="0"/>
              <a:t>).</a:t>
            </a:r>
          </a:p>
          <a:p>
            <a:pPr marL="233363" indent="-233363">
              <a:buFont typeface="Arial" pitchFamily="34" charset="0"/>
              <a:buChar char="•"/>
            </a:pPr>
            <a:r>
              <a:rPr lang="en-US" sz="2000" dirty="0" smtClean="0"/>
              <a:t>DSE </a:t>
            </a:r>
            <a:r>
              <a:rPr lang="en-US" sz="2000" dirty="0"/>
              <a:t>Search uses </a:t>
            </a:r>
            <a:r>
              <a:rPr lang="en-US" sz="2000" dirty="0" err="1"/>
              <a:t>quadtree</a:t>
            </a:r>
            <a:r>
              <a:rPr lang="en-US" sz="2000" dirty="0"/>
              <a:t> for either geo-spatial </a:t>
            </a:r>
            <a:r>
              <a:rPr lang="en-US" sz="2000" dirty="0" smtClean="0"/>
              <a:t>or spatial </a:t>
            </a:r>
            <a:r>
              <a:rPr lang="en-US" sz="2000" dirty="0"/>
              <a:t>data, </a:t>
            </a:r>
            <a:r>
              <a:rPr lang="en-US" sz="2000" dirty="0" smtClean="0"/>
              <a:t>including </a:t>
            </a:r>
            <a:r>
              <a:rPr lang="en-US" sz="2000" dirty="0"/>
              <a:t>temporal data (time series data</a:t>
            </a:r>
            <a:r>
              <a:rPr lang="en-US" sz="2000" dirty="0" smtClean="0"/>
              <a:t>).</a:t>
            </a:r>
          </a:p>
          <a:p>
            <a:pPr marL="233363" indent="-233363">
              <a:buFont typeface="Arial" pitchFamily="34" charset="0"/>
              <a:buChar char="•"/>
            </a:pPr>
            <a:endParaRPr lang="en-US" sz="2000" dirty="0" smtClean="0"/>
          </a:p>
          <a:p>
            <a:pPr marL="233363" indent="-233363">
              <a:buFont typeface="Arial" pitchFamily="34" charset="0"/>
              <a:buChar char="•"/>
            </a:pPr>
            <a:r>
              <a:rPr lang="en-US" sz="1600" dirty="0" smtClean="0"/>
              <a:t>Implemented as </a:t>
            </a:r>
            <a:r>
              <a:rPr lang="en-US" sz="1600" dirty="0" err="1" smtClean="0"/>
              <a:t>TermsEnum</a:t>
            </a:r>
            <a:r>
              <a:rPr lang="en-US" sz="1600" dirty="0" smtClean="0"/>
              <a:t>; highly </a:t>
            </a:r>
            <a:r>
              <a:rPr lang="en-US" sz="1600" dirty="0" err="1" smtClean="0"/>
              <a:t>performant</a:t>
            </a:r>
            <a:r>
              <a:rPr lang="en-US" sz="1600" dirty="0" smtClean="0"/>
              <a:t>, allows set operands (unions, intersections, other)</a:t>
            </a:r>
            <a:endParaRPr lang="en-US" sz="1600" dirty="0"/>
          </a:p>
          <a:p>
            <a:pPr marL="233363" indent="-233363">
              <a:buFont typeface="Arial" pitchFamily="34" charset="0"/>
              <a:buChar char="•"/>
            </a:pPr>
            <a:endParaRPr lang="en-US" sz="2000"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625" y="818520"/>
            <a:ext cx="30289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00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Solr</a:t>
            </a:r>
            <a:r>
              <a:rPr lang="en-US" dirty="0" smtClean="0"/>
              <a:t> Filter (Left Edge) N-gram filter ?</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11</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65673"/>
            <a:ext cx="34766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679004" y="1410510"/>
            <a:ext cx="4237571" cy="2031325"/>
          </a:xfrm>
          <a:prstGeom prst="rect">
            <a:avLst/>
          </a:prstGeom>
          <a:noFill/>
        </p:spPr>
        <p:txBody>
          <a:bodyPr wrap="square" rtlCol="0">
            <a:spAutoFit/>
          </a:bodyPr>
          <a:lstStyle/>
          <a:p>
            <a:pPr>
              <a:tabLst>
                <a:tab pos="233363" algn="l"/>
              </a:tabLst>
            </a:pPr>
            <a:r>
              <a:rPr lang="en-US" sz="1800" dirty="0" smtClean="0"/>
              <a:t>Now you know a use case for left edge N-Gram; break a token like DRY2Y into further tokens, D, DR, DRY, ..</a:t>
            </a:r>
          </a:p>
          <a:p>
            <a:pPr>
              <a:tabLst>
                <a:tab pos="233363" algn="l"/>
              </a:tabLst>
            </a:pPr>
            <a:endParaRPr lang="en-US" sz="1800" dirty="0"/>
          </a:p>
          <a:p>
            <a:pPr>
              <a:tabLst>
                <a:tab pos="233363" algn="l"/>
              </a:tabLst>
            </a:pPr>
            <a:r>
              <a:rPr lang="en-US" sz="1800" dirty="0" smtClean="0"/>
              <a:t>By </a:t>
            </a:r>
            <a:r>
              <a:rPr lang="en-US" sz="1800" dirty="0" err="1" smtClean="0"/>
              <a:t>preindexing</a:t>
            </a:r>
            <a:r>
              <a:rPr lang="en-US" sz="1800" dirty="0" smtClean="0"/>
              <a:t> (indexing) each of the sub-elements of the token (DRY2Y), you allow for fast filtering of ranges.</a:t>
            </a:r>
          </a:p>
        </p:txBody>
      </p:sp>
    </p:spTree>
    <p:extLst>
      <p:ext uri="{BB962C8B-B14F-4D97-AF65-F5344CB8AC3E}">
        <p14:creationId xmlns:p14="http://schemas.microsoft.com/office/powerpoint/2010/main" val="280278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reads on Geospatial-</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12</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7" name="TextBox 6"/>
          <p:cNvSpPr txBox="1"/>
          <p:nvPr/>
        </p:nvSpPr>
        <p:spPr>
          <a:xfrm>
            <a:off x="99060" y="1031132"/>
            <a:ext cx="2955425" cy="3139321"/>
          </a:xfrm>
          <a:prstGeom prst="rect">
            <a:avLst/>
          </a:prstGeom>
          <a:noFill/>
        </p:spPr>
        <p:txBody>
          <a:bodyPr wrap="square" rtlCol="0">
            <a:spAutoFit/>
          </a:bodyPr>
          <a:lstStyle/>
          <a:p>
            <a:r>
              <a:rPr lang="en-US" sz="1800" dirty="0"/>
              <a:t>David Smiley at MITRE on Apache </a:t>
            </a:r>
            <a:r>
              <a:rPr lang="en-US" sz="1800" dirty="0" err="1"/>
              <a:t>Solr</a:t>
            </a:r>
            <a:r>
              <a:rPr lang="en-US" sz="1800" dirty="0"/>
              <a:t> spatial/geo-spatial is available at</a:t>
            </a:r>
            <a:r>
              <a:rPr lang="en-US" sz="1800" dirty="0" smtClean="0"/>
              <a:t>,</a:t>
            </a:r>
          </a:p>
          <a:p>
            <a:endParaRPr lang="en-US" sz="1800" dirty="0"/>
          </a:p>
          <a:p>
            <a:pPr marL="233363" indent="-233363">
              <a:buFont typeface="Arial" pitchFamily="34" charset="0"/>
              <a:buChar char="•"/>
            </a:pPr>
            <a:r>
              <a:rPr lang="en-US" sz="1800" dirty="0" smtClean="0">
                <a:hlinkClick r:id="rId3"/>
              </a:rPr>
              <a:t>https://www.youtube.com/watch?v=L2cUGv0Rebs</a:t>
            </a:r>
            <a:endParaRPr lang="en-US" sz="1800" dirty="0" smtClean="0"/>
          </a:p>
          <a:p>
            <a:pPr marL="233363" indent="-233363">
              <a:buFont typeface="Arial" pitchFamily="34" charset="0"/>
              <a:buChar char="•"/>
            </a:pPr>
            <a:r>
              <a:rPr lang="en-US" sz="1800" dirty="0" smtClean="0"/>
              <a:t>https://www.slideshare.net/lucenerevolution/lucene-solr-4-spatial-extended-deep-dive</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310" y="818520"/>
            <a:ext cx="5603133" cy="376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77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013" y="544496"/>
            <a:ext cx="4023562" cy="548048"/>
          </a:xfrm>
        </p:spPr>
        <p:txBody>
          <a:bodyPr/>
          <a:lstStyle/>
          <a:p>
            <a:r>
              <a:rPr lang="en-US" dirty="0" smtClean="0"/>
              <a:t>Geospatial, </a:t>
            </a:r>
            <a:r>
              <a:rPr lang="en-US" dirty="0"/>
              <a:t>S</a:t>
            </a:r>
            <a:r>
              <a:rPr lang="en-US" dirty="0" smtClean="0"/>
              <a:t>eminal </a:t>
            </a:r>
            <a:r>
              <a:rPr lang="en-US" dirty="0"/>
              <a:t>U</a:t>
            </a:r>
            <a:r>
              <a:rPr lang="en-US" dirty="0" smtClean="0"/>
              <a:t>se Case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13</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TextBox 4"/>
          <p:cNvSpPr txBox="1"/>
          <p:nvPr/>
        </p:nvSpPr>
        <p:spPr>
          <a:xfrm>
            <a:off x="4795735" y="1352145"/>
            <a:ext cx="4202349" cy="2862322"/>
          </a:xfrm>
          <a:prstGeom prst="rect">
            <a:avLst/>
          </a:prstGeom>
          <a:noFill/>
        </p:spPr>
        <p:txBody>
          <a:bodyPr wrap="square" rtlCol="0">
            <a:spAutoFit/>
          </a:bodyPr>
          <a:lstStyle/>
          <a:p>
            <a:pPr marL="233363" indent="-233363" defTabSz="457200">
              <a:buFont typeface="Arial" pitchFamily="34" charset="0"/>
              <a:buChar char="•"/>
              <a:tabLst>
                <a:tab pos="457200" algn="l"/>
              </a:tabLst>
            </a:pPr>
            <a:r>
              <a:rPr lang="en-US" sz="1800" dirty="0" smtClean="0"/>
              <a:t>Index a </a:t>
            </a:r>
            <a:r>
              <a:rPr lang="en-US" sz="1800" dirty="0" err="1" smtClean="0"/>
              <a:t>Lat</a:t>
            </a:r>
            <a:r>
              <a:rPr lang="en-US" sz="1800" dirty="0" smtClean="0"/>
              <a:t>/Lon pair</a:t>
            </a:r>
          </a:p>
          <a:p>
            <a:pPr marL="233363" indent="-233363" defTabSz="457200">
              <a:buFont typeface="Arial" pitchFamily="34" charset="0"/>
              <a:buChar char="•"/>
              <a:tabLst>
                <a:tab pos="457200" algn="l"/>
              </a:tabLst>
            </a:pPr>
            <a:r>
              <a:rPr lang="en-US" sz="1800" dirty="0" smtClean="0"/>
              <a:t>Search for rows within a point-radius (circle), or bounding box</a:t>
            </a:r>
          </a:p>
          <a:p>
            <a:pPr marL="233363" indent="-233363" defTabSz="457200">
              <a:buFont typeface="Arial" pitchFamily="34" charset="0"/>
              <a:buChar char="•"/>
              <a:tabLst>
                <a:tab pos="457200" algn="l"/>
              </a:tabLst>
            </a:pPr>
            <a:endParaRPr lang="en-US" sz="1800" dirty="0" smtClean="0"/>
          </a:p>
          <a:p>
            <a:pPr marL="233363" indent="-233363" defTabSz="457200">
              <a:tabLst>
                <a:tab pos="233363" algn="l"/>
              </a:tabLst>
            </a:pPr>
            <a:r>
              <a:rPr lang="en-US" sz="1800" dirty="0" smtClean="0"/>
              <a:t>	It is measurably more efficient to look for a point within a box, versus a circle. (Easier math.)</a:t>
            </a:r>
          </a:p>
          <a:p>
            <a:pPr marL="233363" indent="-233363" defTabSz="457200">
              <a:tabLst>
                <a:tab pos="233363" algn="l"/>
              </a:tabLst>
            </a:pPr>
            <a:endParaRPr lang="en-US" sz="1800" dirty="0"/>
          </a:p>
          <a:p>
            <a:pPr marL="233363" indent="-233363" defTabSz="457200">
              <a:buFont typeface="Arial" pitchFamily="34" charset="0"/>
              <a:buChar char="•"/>
              <a:tabLst>
                <a:tab pos="457200" algn="l"/>
              </a:tabLst>
            </a:pPr>
            <a:r>
              <a:rPr lang="en-US" sz="1800" dirty="0" smtClean="0"/>
              <a:t>Sort results by distance from said point.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906" y="269637"/>
            <a:ext cx="2344366" cy="216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906" y="2624154"/>
            <a:ext cx="2344366" cy="216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14009" y="963038"/>
            <a:ext cx="1770434" cy="738664"/>
          </a:xfrm>
          <a:prstGeom prst="rect">
            <a:avLst/>
          </a:prstGeom>
          <a:noFill/>
        </p:spPr>
        <p:txBody>
          <a:bodyPr wrap="square" rtlCol="0">
            <a:spAutoFit/>
          </a:bodyPr>
          <a:lstStyle/>
          <a:p>
            <a:r>
              <a:rPr lang="en-US" dirty="0" err="1"/>
              <a:t>numFound</a:t>
            </a:r>
            <a:r>
              <a:rPr lang="en-US" dirty="0"/>
              <a:t>: 2917, </a:t>
            </a:r>
            <a:r>
              <a:rPr lang="en-US" dirty="0" err="1"/>
              <a:t>maxScore</a:t>
            </a:r>
            <a:r>
              <a:rPr lang="en-US" dirty="0"/>
              <a:t>: 1.0, elapsed time: 2 </a:t>
            </a:r>
            <a:r>
              <a:rPr lang="en-US" dirty="0" err="1"/>
              <a:t>ms</a:t>
            </a:r>
            <a:endParaRPr lang="en-US" dirty="0" smtClean="0"/>
          </a:p>
        </p:txBody>
      </p:sp>
      <p:sp>
        <p:nvSpPr>
          <p:cNvPr id="9" name="TextBox 8"/>
          <p:cNvSpPr txBox="1"/>
          <p:nvPr/>
        </p:nvSpPr>
        <p:spPr>
          <a:xfrm>
            <a:off x="214009" y="2885872"/>
            <a:ext cx="1770434" cy="738664"/>
          </a:xfrm>
          <a:prstGeom prst="rect">
            <a:avLst/>
          </a:prstGeom>
          <a:noFill/>
        </p:spPr>
        <p:txBody>
          <a:bodyPr wrap="square" rtlCol="0">
            <a:spAutoFit/>
          </a:bodyPr>
          <a:lstStyle/>
          <a:p>
            <a:r>
              <a:rPr lang="en-US" dirty="0" err="1"/>
              <a:t>numFound</a:t>
            </a:r>
            <a:r>
              <a:rPr lang="en-US" dirty="0"/>
              <a:t>: 4949, </a:t>
            </a:r>
            <a:r>
              <a:rPr lang="en-US" dirty="0" err="1"/>
              <a:t>maxScore</a:t>
            </a:r>
            <a:r>
              <a:rPr lang="en-US" dirty="0"/>
              <a:t>: 1.0, elapsed time: 3</a:t>
            </a:r>
            <a:r>
              <a:rPr lang="en-US" dirty="0" smtClean="0"/>
              <a:t> </a:t>
            </a:r>
            <a:r>
              <a:rPr lang="en-US" dirty="0" err="1"/>
              <a:t>ms</a:t>
            </a:r>
            <a:endParaRPr lang="en-US" dirty="0" smtClean="0"/>
          </a:p>
        </p:txBody>
      </p:sp>
    </p:spTree>
    <p:extLst>
      <p:ext uri="{BB962C8B-B14F-4D97-AF65-F5344CB8AC3E}">
        <p14:creationId xmlns:p14="http://schemas.microsoft.com/office/powerpoint/2010/main" val="1722635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Distance from point, radius, bounding box, arbitrary rectangle.</a:t>
            </a:r>
            <a:endParaRPr lang="en-US" dirty="0"/>
          </a:p>
        </p:txBody>
      </p:sp>
      <p:sp>
        <p:nvSpPr>
          <p:cNvPr id="5" name="Title 4"/>
          <p:cNvSpPr>
            <a:spLocks noGrp="1"/>
          </p:cNvSpPr>
          <p:nvPr>
            <p:ph type="title"/>
          </p:nvPr>
        </p:nvSpPr>
        <p:spPr/>
        <p:txBody>
          <a:bodyPr/>
          <a:lstStyle/>
          <a:p>
            <a:r>
              <a:rPr lang="en-US" dirty="0" smtClean="0"/>
              <a:t>End to End Example: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14</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33363" indent="-233363">
              <a:buFont typeface="Arial" pitchFamily="34" charset="0"/>
              <a:buChar char="•"/>
            </a:pPr>
            <a:r>
              <a:rPr lang="en-US" sz="1800" dirty="0" smtClean="0"/>
              <a:t>DSE cluster, with Search enabled</a:t>
            </a:r>
          </a:p>
          <a:p>
            <a:pPr marL="233363" indent="-233363">
              <a:buFont typeface="Arial" pitchFamily="34" charset="0"/>
              <a:buChar char="•"/>
            </a:pPr>
            <a:r>
              <a:rPr lang="en-US" sz="1800" dirty="0" smtClean="0"/>
              <a:t>Authority to make tables, other</a:t>
            </a:r>
          </a:p>
          <a:p>
            <a:pPr marL="233363" indent="-233363">
              <a:buFont typeface="Arial" pitchFamily="34" charset="0"/>
              <a:buChar char="•"/>
            </a:pPr>
            <a:r>
              <a:rPr lang="en-US" sz="1800" dirty="0" smtClean="0"/>
              <a:t>CQLSH/Studio access-</a:t>
            </a:r>
          </a:p>
          <a:p>
            <a:pPr marL="233363" indent="-233363">
              <a:buFont typeface="Arial" pitchFamily="34" charset="0"/>
              <a:buChar char="•"/>
            </a:pPr>
            <a:endParaRPr lang="en-US" sz="1800" dirty="0"/>
          </a:p>
          <a:p>
            <a:pPr marL="233363" indent="-233363">
              <a:buFont typeface="Arial" pitchFamily="34" charset="0"/>
              <a:buChar char="•"/>
            </a:pPr>
            <a:r>
              <a:rPr lang="en-US" sz="1800" dirty="0" smtClean="0"/>
              <a:t>Example uses field type </a:t>
            </a:r>
            <a:r>
              <a:rPr lang="en-US" sz="1800" dirty="0" err="1" smtClean="0"/>
              <a:t>LatLonType</a:t>
            </a:r>
            <a:r>
              <a:rPr lang="en-US" sz="1800" dirty="0" smtClean="0"/>
              <a:t>, which is most common</a:t>
            </a:r>
          </a:p>
        </p:txBody>
      </p:sp>
    </p:spTree>
    <p:extLst>
      <p:ext uri="{BB962C8B-B14F-4D97-AF65-F5344CB8AC3E}">
        <p14:creationId xmlns:p14="http://schemas.microsoft.com/office/powerpoint/2010/main" val="172263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from Point: CREATE KEYSPACE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15</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997489"/>
            <a:ext cx="5252936" cy="1660815"/>
          </a:xfrm>
        </p:spPr>
        <p:txBody>
          <a:bodyPr/>
          <a:lstStyle/>
          <a:p>
            <a:pPr marL="6350" indent="0" defTabSz="233363">
              <a:spcBef>
                <a:spcPts val="0"/>
              </a:spcBef>
              <a:spcAft>
                <a:spcPts val="0"/>
              </a:spcAft>
              <a:buNone/>
            </a:pPr>
            <a:r>
              <a:rPr lang="en-US" sz="1800" dirty="0"/>
              <a:t>DROP KEYSPACE IF EXISTS ks_7453</a:t>
            </a:r>
            <a:r>
              <a:rPr lang="en-US" sz="1800" dirty="0" smtClean="0"/>
              <a:t>;</a:t>
            </a:r>
            <a:endParaRPr lang="en-US" sz="1800" dirty="0"/>
          </a:p>
          <a:p>
            <a:pPr marL="6350" indent="0" defTabSz="233363">
              <a:spcBef>
                <a:spcPts val="0"/>
              </a:spcBef>
              <a:spcAft>
                <a:spcPts val="0"/>
              </a:spcAft>
              <a:buNone/>
            </a:pPr>
            <a:r>
              <a:rPr lang="en-US" sz="1800" dirty="0"/>
              <a:t>CREATE KEYSPACE ks_7453 WITH REPLICATION =</a:t>
            </a:r>
          </a:p>
          <a:p>
            <a:pPr marL="6350" indent="0" defTabSz="233363">
              <a:spcBef>
                <a:spcPts val="0"/>
              </a:spcBef>
              <a:spcAft>
                <a:spcPts val="0"/>
              </a:spcAft>
              <a:buNone/>
            </a:pPr>
            <a:r>
              <a:rPr lang="en-US" sz="1800" dirty="0" smtClean="0"/>
              <a:t>	{</a:t>
            </a:r>
            <a:r>
              <a:rPr lang="en-US" sz="1800" dirty="0"/>
              <a:t>'class': '</a:t>
            </a:r>
            <a:r>
              <a:rPr lang="en-US" sz="1800" dirty="0" err="1"/>
              <a:t>SimpleStrategy</a:t>
            </a:r>
            <a:r>
              <a:rPr lang="en-US" sz="1800" dirty="0"/>
              <a:t>',</a:t>
            </a:r>
          </a:p>
          <a:p>
            <a:pPr marL="6350" indent="0" defTabSz="233363">
              <a:spcBef>
                <a:spcPts val="0"/>
              </a:spcBef>
              <a:spcAft>
                <a:spcPts val="0"/>
              </a:spcAft>
              <a:buNone/>
            </a:pPr>
            <a:r>
              <a:rPr lang="en-US" sz="1800" dirty="0" smtClean="0"/>
              <a:t>	'</a:t>
            </a:r>
            <a:r>
              <a:rPr lang="en-US" sz="1800" dirty="0" err="1" smtClean="0"/>
              <a:t>replication_factor</a:t>
            </a:r>
            <a:r>
              <a:rPr lang="en-US" sz="1800" dirty="0"/>
              <a:t>': 1</a:t>
            </a:r>
            <a:r>
              <a:rPr lang="en-US" sz="1800" dirty="0" smtClean="0"/>
              <a:t>};</a:t>
            </a:r>
            <a:endParaRPr lang="en-US" sz="1800" dirty="0"/>
          </a:p>
          <a:p>
            <a:pPr marL="6350" indent="0" defTabSz="233363">
              <a:spcBef>
                <a:spcPts val="0"/>
              </a:spcBef>
              <a:spcAft>
                <a:spcPts val="0"/>
              </a:spcAft>
              <a:buNone/>
            </a:pPr>
            <a:r>
              <a:rPr lang="en-US" sz="1800" dirty="0"/>
              <a:t>USE ks_7453</a:t>
            </a:r>
            <a:r>
              <a:rPr lang="en-US" sz="1800" dirty="0" smtClean="0"/>
              <a:t>;</a:t>
            </a:r>
            <a:endParaRPr lang="en-US" sz="1800" dirty="0"/>
          </a:p>
          <a:p>
            <a:pPr marL="6350" indent="0" defTabSz="233363">
              <a:spcBef>
                <a:spcPts val="0"/>
              </a:spcBef>
              <a:spcAft>
                <a:spcPts val="0"/>
              </a:spcAft>
              <a:buNone/>
            </a:pPr>
            <a:endParaRPr lang="en-US" sz="1800" dirty="0" smtClean="0"/>
          </a:p>
          <a:p>
            <a:pPr marL="6350" indent="0" defTabSz="233363">
              <a:spcBef>
                <a:spcPts val="0"/>
              </a:spcBef>
              <a:spcAft>
                <a:spcPts val="0"/>
              </a:spcAft>
              <a:buNone/>
            </a:pPr>
            <a:r>
              <a:rPr lang="en-US" sz="1800" dirty="0" smtClean="0"/>
              <a:t>CREATE </a:t>
            </a:r>
            <a:r>
              <a:rPr lang="en-US" sz="1800" dirty="0"/>
              <a:t>TABLE t1</a:t>
            </a:r>
          </a:p>
          <a:p>
            <a:pPr marL="6350" indent="0" defTabSz="233363">
              <a:spcBef>
                <a:spcPts val="0"/>
              </a:spcBef>
              <a:spcAft>
                <a:spcPts val="0"/>
              </a:spcAft>
              <a:buNone/>
            </a:pPr>
            <a:r>
              <a:rPr lang="en-US" sz="1800" dirty="0" smtClean="0"/>
              <a:t>	(</a:t>
            </a:r>
            <a:endParaRPr lang="en-US" sz="1800" dirty="0"/>
          </a:p>
          <a:p>
            <a:pPr marL="6350" indent="0" defTabSz="233363">
              <a:spcBef>
                <a:spcPts val="0"/>
              </a:spcBef>
              <a:spcAft>
                <a:spcPts val="0"/>
              </a:spcAft>
              <a:buNone/>
            </a:pPr>
            <a:r>
              <a:rPr lang="en-US" sz="1800" dirty="0" smtClean="0"/>
              <a:t>	col1						TEXT</a:t>
            </a:r>
            <a:r>
              <a:rPr lang="en-US" sz="1800" dirty="0"/>
              <a:t>,</a:t>
            </a:r>
          </a:p>
          <a:p>
            <a:pPr marL="6350" indent="0" defTabSz="233363">
              <a:spcBef>
                <a:spcPts val="0"/>
              </a:spcBef>
              <a:spcAft>
                <a:spcPts val="0"/>
              </a:spcAft>
              <a:buNone/>
            </a:pPr>
            <a:r>
              <a:rPr lang="en-US" sz="1800" dirty="0" smtClean="0"/>
              <a:t>	</a:t>
            </a:r>
            <a:r>
              <a:rPr lang="en-US" sz="1800" dirty="0" err="1" smtClean="0">
                <a:solidFill>
                  <a:srgbClr val="00B0F0"/>
                </a:solidFill>
              </a:rPr>
              <a:t>my_latlong</a:t>
            </a:r>
            <a:r>
              <a:rPr lang="en-US" sz="1800" dirty="0" smtClean="0">
                <a:solidFill>
                  <a:srgbClr val="00B0F0"/>
                </a:solidFill>
              </a:rPr>
              <a:t> 	</a:t>
            </a:r>
            <a:r>
              <a:rPr lang="en-US" sz="1800" dirty="0" smtClean="0"/>
              <a:t>	</a:t>
            </a:r>
            <a:r>
              <a:rPr lang="en-US" sz="1800" dirty="0" smtClean="0">
                <a:solidFill>
                  <a:srgbClr val="00B0F0"/>
                </a:solidFill>
              </a:rPr>
              <a:t>TEXT</a:t>
            </a:r>
            <a:r>
              <a:rPr lang="en-US" sz="1800" dirty="0"/>
              <a:t>,</a:t>
            </a:r>
          </a:p>
          <a:p>
            <a:pPr marL="6350" indent="0" defTabSz="233363">
              <a:spcBef>
                <a:spcPts val="0"/>
              </a:spcBef>
              <a:spcAft>
                <a:spcPts val="0"/>
              </a:spcAft>
              <a:buNone/>
            </a:pPr>
            <a:r>
              <a:rPr lang="en-US" sz="1800" dirty="0" smtClean="0"/>
              <a:t>	PRIMARY </a:t>
            </a:r>
            <a:r>
              <a:rPr lang="en-US" sz="1800" dirty="0"/>
              <a:t>KEY ((col1))</a:t>
            </a:r>
          </a:p>
          <a:p>
            <a:pPr marL="6350" indent="0" defTabSz="233363">
              <a:spcBef>
                <a:spcPts val="0"/>
              </a:spcBef>
              <a:spcAft>
                <a:spcPts val="0"/>
              </a:spcAft>
              <a:buNone/>
            </a:pPr>
            <a:r>
              <a:rPr lang="en-US" sz="1800" dirty="0" smtClean="0"/>
              <a:t>	);</a:t>
            </a:r>
            <a:endParaRPr lang="en-US" sz="18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818520"/>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63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a:t>
            </a:r>
            <a:r>
              <a:rPr lang="en-US" dirty="0" smtClean="0"/>
              <a:t>: Add Data, CREATE INDEX</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16</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914400"/>
            <a:ext cx="6277153" cy="2210831"/>
          </a:xfrm>
        </p:spPr>
        <p:txBody>
          <a:bodyPr/>
          <a:lstStyle/>
          <a:p>
            <a:pPr marL="6350" indent="0" defTabSz="233363">
              <a:spcBef>
                <a:spcPts val="0"/>
              </a:spcBef>
              <a:spcAft>
                <a:spcPts val="0"/>
              </a:spcAft>
              <a:buNone/>
            </a:pPr>
            <a:r>
              <a:rPr lang="en-US" sz="1800" dirty="0"/>
              <a:t>INSERT INTO t1 (col1, </a:t>
            </a:r>
            <a:r>
              <a:rPr lang="en-US" sz="1800" dirty="0" err="1"/>
              <a:t>my_latlong</a:t>
            </a:r>
            <a:r>
              <a:rPr lang="en-US" sz="1800" dirty="0"/>
              <a:t>)</a:t>
            </a:r>
          </a:p>
          <a:p>
            <a:pPr marL="6350" indent="0" defTabSz="233363">
              <a:spcBef>
                <a:spcPts val="0"/>
              </a:spcBef>
              <a:spcAft>
                <a:spcPts val="0"/>
              </a:spcAft>
              <a:buNone/>
            </a:pPr>
            <a:r>
              <a:rPr lang="en-US" sz="1800" dirty="0"/>
              <a:t>   VALUES ('1', </a:t>
            </a:r>
            <a:r>
              <a:rPr lang="en-US" sz="1800" dirty="0" smtClean="0">
                <a:solidFill>
                  <a:srgbClr val="00B0F0"/>
                </a:solidFill>
              </a:rPr>
              <a:t>'38.8623758053, 106.214532852</a:t>
            </a:r>
            <a:r>
              <a:rPr lang="en-US" sz="1800" dirty="0">
                <a:solidFill>
                  <a:srgbClr val="00B0F0"/>
                </a:solidFill>
              </a:rPr>
              <a:t>'</a:t>
            </a:r>
            <a:r>
              <a:rPr lang="en-US" sz="1800" dirty="0"/>
              <a:t>);</a:t>
            </a:r>
          </a:p>
          <a:p>
            <a:pPr marL="6350" indent="0" defTabSz="233363">
              <a:spcBef>
                <a:spcPts val="0"/>
              </a:spcBef>
              <a:spcAft>
                <a:spcPts val="0"/>
              </a:spcAft>
              <a:buNone/>
            </a:pPr>
            <a:r>
              <a:rPr lang="en-US" sz="1800" dirty="0" smtClean="0"/>
              <a:t> </a:t>
            </a:r>
            <a:endParaRPr lang="en-US" sz="1800" dirty="0"/>
          </a:p>
          <a:p>
            <a:pPr marL="6350" indent="0" defTabSz="233363">
              <a:spcBef>
                <a:spcPts val="0"/>
              </a:spcBef>
              <a:spcAft>
                <a:spcPts val="0"/>
              </a:spcAft>
              <a:buNone/>
            </a:pPr>
            <a:r>
              <a:rPr lang="en-US" sz="1800" dirty="0"/>
              <a:t>   VALUES ('2', '38.8618662055, </a:t>
            </a:r>
            <a:endParaRPr lang="en-US" sz="1800" dirty="0" smtClean="0"/>
          </a:p>
          <a:p>
            <a:pPr marL="6350" indent="0" defTabSz="233363">
              <a:spcBef>
                <a:spcPts val="0"/>
              </a:spcBef>
              <a:spcAft>
                <a:spcPts val="0"/>
              </a:spcAft>
              <a:buNone/>
            </a:pPr>
            <a:r>
              <a:rPr lang="en-US" sz="1800" dirty="0"/>
              <a:t>	</a:t>
            </a:r>
            <a:r>
              <a:rPr lang="en-US" sz="1800" dirty="0" smtClean="0"/>
              <a:t>	-</a:t>
            </a:r>
            <a:r>
              <a:rPr lang="en-US" sz="1800" dirty="0"/>
              <a:t>106.212043762</a:t>
            </a:r>
            <a:r>
              <a:rPr lang="en-US" sz="1800" dirty="0" smtClean="0"/>
              <a:t>');</a:t>
            </a:r>
            <a:endParaRPr lang="en-US" sz="1800" dirty="0"/>
          </a:p>
          <a:p>
            <a:pPr marL="6350" indent="0" defTabSz="233363">
              <a:spcBef>
                <a:spcPts val="0"/>
              </a:spcBef>
              <a:spcAft>
                <a:spcPts val="0"/>
              </a:spcAft>
              <a:buNone/>
            </a:pPr>
            <a:r>
              <a:rPr lang="en-US" sz="1800" dirty="0"/>
              <a:t>   VALUES ('3', '30.8702532527, </a:t>
            </a:r>
            <a:endParaRPr lang="en-US" sz="1800" dirty="0" smtClean="0"/>
          </a:p>
          <a:p>
            <a:pPr marL="6350" indent="0" defTabSz="233363">
              <a:spcBef>
                <a:spcPts val="0"/>
              </a:spcBef>
              <a:spcAft>
                <a:spcPts val="0"/>
              </a:spcAft>
              <a:buNone/>
            </a:pPr>
            <a:r>
              <a:rPr lang="en-US" sz="1800" dirty="0"/>
              <a:t>	</a:t>
            </a:r>
            <a:r>
              <a:rPr lang="en-US" sz="1800" dirty="0" smtClean="0"/>
              <a:t>	-</a:t>
            </a:r>
            <a:r>
              <a:rPr lang="en-US" sz="1800" dirty="0"/>
              <a:t>100.264572144</a:t>
            </a:r>
            <a:r>
              <a:rPr lang="en-US" sz="1800" dirty="0" smtClean="0"/>
              <a:t>');</a:t>
            </a:r>
            <a:endParaRPr lang="en-US" sz="1800" dirty="0"/>
          </a:p>
          <a:p>
            <a:pPr marL="6350" indent="0" defTabSz="233363">
              <a:spcBef>
                <a:spcPts val="0"/>
              </a:spcBef>
              <a:spcAft>
                <a:spcPts val="0"/>
              </a:spcAft>
              <a:buNone/>
            </a:pPr>
            <a:r>
              <a:rPr lang="en-US" sz="1800" dirty="0"/>
              <a:t>   VALUES ('4', '-30.8702532527, </a:t>
            </a:r>
            <a:endParaRPr lang="en-US" sz="1800" dirty="0" smtClean="0"/>
          </a:p>
          <a:p>
            <a:pPr marL="6350" indent="0" defTabSz="233363">
              <a:spcBef>
                <a:spcPts val="0"/>
              </a:spcBef>
              <a:spcAft>
                <a:spcPts val="0"/>
              </a:spcAft>
              <a:buNone/>
            </a:pPr>
            <a:r>
              <a:rPr lang="en-US" sz="1800" dirty="0"/>
              <a:t>	</a:t>
            </a:r>
            <a:r>
              <a:rPr lang="en-US" sz="1800" dirty="0" smtClean="0"/>
              <a:t>	-</a:t>
            </a:r>
            <a:r>
              <a:rPr lang="en-US" sz="1800" dirty="0"/>
              <a:t>100.264572144</a:t>
            </a:r>
            <a:r>
              <a:rPr lang="en-US" sz="1800" dirty="0" smtClean="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smtClean="0"/>
              <a:t>CREATE </a:t>
            </a:r>
            <a:r>
              <a:rPr lang="en-US" sz="1800" dirty="0"/>
              <a:t>SEARCH INDEX ON t1 </a:t>
            </a:r>
            <a:endParaRPr lang="en-US" sz="1800" dirty="0" smtClean="0"/>
          </a:p>
          <a:p>
            <a:pPr marL="6350" indent="0" defTabSz="233363">
              <a:spcBef>
                <a:spcPts val="0"/>
              </a:spcBef>
              <a:spcAft>
                <a:spcPts val="0"/>
              </a:spcAft>
              <a:buNone/>
            </a:pPr>
            <a:r>
              <a:rPr lang="en-US" sz="1800" dirty="0"/>
              <a:t>	</a:t>
            </a:r>
            <a:r>
              <a:rPr lang="en-US" sz="1800" dirty="0" smtClean="0"/>
              <a:t>WITH </a:t>
            </a:r>
            <a:r>
              <a:rPr lang="en-US" sz="1800" dirty="0"/>
              <a:t>COLUMNS col1 ;</a:t>
            </a:r>
          </a:p>
          <a:p>
            <a:pPr marL="6350" indent="0" defTabSz="233363">
              <a:spcBef>
                <a:spcPts val="0"/>
              </a:spcBef>
              <a:spcAft>
                <a:spcPts val="0"/>
              </a:spcAft>
              <a:buNone/>
            </a:pPr>
            <a:endParaRPr lang="en-US" sz="18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822773"/>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086" y="1739420"/>
            <a:ext cx="782420" cy="97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876681" y="2393005"/>
            <a:ext cx="3039894" cy="1200329"/>
          </a:xfrm>
          <a:prstGeom prst="rect">
            <a:avLst/>
          </a:prstGeom>
          <a:noFill/>
        </p:spPr>
        <p:txBody>
          <a:bodyPr wrap="square" rtlCol="0">
            <a:spAutoFit/>
          </a:bodyPr>
          <a:lstStyle/>
          <a:p>
            <a:r>
              <a:rPr lang="en-US" sz="1800" b="1" dirty="0" smtClean="0"/>
              <a:t>Data type ?</a:t>
            </a:r>
          </a:p>
          <a:p>
            <a:endParaRPr lang="en-US" sz="1800" b="1" dirty="0"/>
          </a:p>
          <a:p>
            <a:r>
              <a:rPr lang="en-US" sz="1800" b="1" dirty="0" smtClean="0"/>
              <a:t>(Eventually; data integrity constraint ?</a:t>
            </a:r>
          </a:p>
        </p:txBody>
      </p:sp>
    </p:spTree>
    <p:extLst>
      <p:ext uri="{BB962C8B-B14F-4D97-AF65-F5344CB8AC3E}">
        <p14:creationId xmlns:p14="http://schemas.microsoft.com/office/powerpoint/2010/main" val="172263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 </a:t>
            </a:r>
            <a:r>
              <a:rPr lang="en-US" dirty="0" smtClean="0"/>
              <a:t>Add Field Types</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17</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1269864"/>
            <a:ext cx="5252936" cy="1660815"/>
          </a:xfrm>
        </p:spPr>
        <p:txBody>
          <a:bodyPr/>
          <a:lstStyle/>
          <a:p>
            <a:pPr marL="6350" indent="0" defTabSz="233363">
              <a:spcBef>
                <a:spcPts val="0"/>
              </a:spcBef>
              <a:spcAft>
                <a:spcPts val="0"/>
              </a:spcAft>
              <a:buNone/>
            </a:pPr>
            <a:r>
              <a:rPr lang="en-US" sz="1800" dirty="0"/>
              <a:t>ALTER SEARCH INDEX SCHEMA ON t1</a:t>
            </a:r>
          </a:p>
          <a:p>
            <a:pPr marL="6350" indent="0" defTabSz="233363">
              <a:spcBef>
                <a:spcPts val="0"/>
              </a:spcBef>
              <a:spcAft>
                <a:spcPts val="0"/>
              </a:spcAft>
              <a:buNone/>
            </a:pPr>
            <a:r>
              <a:rPr lang="en-US" sz="1800" dirty="0"/>
              <a:t>   ADD </a:t>
            </a:r>
            <a:r>
              <a:rPr lang="en-US" sz="1800" dirty="0" err="1"/>
              <a:t>types.fieldType</a:t>
            </a:r>
            <a:r>
              <a:rPr lang="en-US" sz="1800" dirty="0"/>
              <a:t>[@name='</a:t>
            </a:r>
            <a:r>
              <a:rPr lang="en-US" sz="1800" dirty="0" err="1"/>
              <a:t>ft_latlong</a:t>
            </a:r>
            <a:r>
              <a:rPr lang="en-US" sz="1800" dirty="0"/>
              <a:t>',</a:t>
            </a:r>
          </a:p>
          <a:p>
            <a:pPr marL="6350" indent="0" defTabSz="233363">
              <a:spcBef>
                <a:spcPts val="0"/>
              </a:spcBef>
              <a:spcAft>
                <a:spcPts val="0"/>
              </a:spcAft>
              <a:buNone/>
            </a:pPr>
            <a:r>
              <a:rPr lang="en-US" sz="1800" dirty="0"/>
              <a:t>   @class='</a:t>
            </a:r>
            <a:r>
              <a:rPr lang="en-US" sz="1800" dirty="0" err="1">
                <a:solidFill>
                  <a:srgbClr val="00B0F0"/>
                </a:solidFill>
              </a:rPr>
              <a:t>solr.LatLonType</a:t>
            </a:r>
            <a:r>
              <a:rPr lang="en-US" sz="1800" dirty="0"/>
              <a:t>',</a:t>
            </a:r>
          </a:p>
          <a:p>
            <a:pPr marL="6350" indent="0" defTabSz="233363">
              <a:spcBef>
                <a:spcPts val="0"/>
              </a:spcBef>
              <a:spcAft>
                <a:spcPts val="0"/>
              </a:spcAft>
              <a:buNone/>
            </a:pPr>
            <a:r>
              <a:rPr lang="en-US" sz="1800" dirty="0"/>
              <a:t>   @</a:t>
            </a:r>
            <a:r>
              <a:rPr lang="en-US" sz="1800" dirty="0" err="1">
                <a:solidFill>
                  <a:srgbClr val="00B0F0"/>
                </a:solidFill>
              </a:rPr>
              <a:t>subFieldSuffix</a:t>
            </a:r>
            <a:r>
              <a:rPr lang="en-US" sz="1800" dirty="0"/>
              <a:t>='_</a:t>
            </a:r>
            <a:r>
              <a:rPr lang="en-US" sz="1800" dirty="0" err="1"/>
              <a:t>coord</a:t>
            </a:r>
            <a:r>
              <a:rPr lang="en-US" sz="1800" dirty="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ALTER SEARCH INDEX SCHEMA ON t1</a:t>
            </a:r>
          </a:p>
          <a:p>
            <a:pPr marL="6350" indent="0" defTabSz="233363">
              <a:spcBef>
                <a:spcPts val="0"/>
              </a:spcBef>
              <a:spcAft>
                <a:spcPts val="0"/>
              </a:spcAft>
              <a:buNone/>
            </a:pPr>
            <a:r>
              <a:rPr lang="en-US" sz="1800" dirty="0"/>
              <a:t>   ADD </a:t>
            </a:r>
            <a:r>
              <a:rPr lang="en-US" sz="1800" dirty="0" err="1"/>
              <a:t>types.fieldType</a:t>
            </a:r>
            <a:r>
              <a:rPr lang="en-US" sz="1800" dirty="0"/>
              <a:t>[@name=</a:t>
            </a:r>
          </a:p>
          <a:p>
            <a:pPr marL="6350" indent="0" defTabSz="233363">
              <a:spcBef>
                <a:spcPts val="0"/>
              </a:spcBef>
              <a:spcAft>
                <a:spcPts val="0"/>
              </a:spcAft>
              <a:buNone/>
            </a:pPr>
            <a:r>
              <a:rPr lang="en-US" sz="1800" dirty="0"/>
              <a:t>   '</a:t>
            </a:r>
            <a:r>
              <a:rPr lang="en-US" sz="1800" dirty="0" err="1"/>
              <a:t>ft_double</a:t>
            </a:r>
            <a:r>
              <a:rPr lang="en-US" sz="1800" dirty="0" smtClean="0"/>
              <a:t>', @</a:t>
            </a:r>
            <a:r>
              <a:rPr lang="en-US" sz="1800" dirty="0"/>
              <a:t>class='</a:t>
            </a:r>
            <a:r>
              <a:rPr lang="en-US" sz="1800" dirty="0" err="1"/>
              <a:t>solr.</a:t>
            </a:r>
            <a:r>
              <a:rPr lang="en-US" sz="1800" dirty="0" err="1">
                <a:solidFill>
                  <a:srgbClr val="00B0F0"/>
                </a:solidFill>
              </a:rPr>
              <a:t>TrieDoubleField</a:t>
            </a:r>
            <a:r>
              <a:rPr lang="en-US" sz="1800" dirty="0"/>
              <a:t>'];</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635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 </a:t>
            </a:r>
            <a:r>
              <a:rPr lang="en-US" dirty="0" smtClean="0"/>
              <a:t>ADD </a:t>
            </a:r>
            <a:r>
              <a:rPr lang="en-US" dirty="0" err="1" smtClean="0"/>
              <a:t>dynamicField</a:t>
            </a:r>
            <a:r>
              <a:rPr lang="en-US" dirty="0" smtClean="0"/>
              <a:t>, field</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18</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997489"/>
            <a:ext cx="5252936" cy="1660815"/>
          </a:xfrm>
        </p:spPr>
        <p:txBody>
          <a:bodyPr/>
          <a:lstStyle/>
          <a:p>
            <a:pPr marL="6350" indent="0" defTabSz="233363">
              <a:spcBef>
                <a:spcPts val="0"/>
              </a:spcBef>
              <a:spcAft>
                <a:spcPts val="0"/>
              </a:spcAft>
              <a:buNone/>
            </a:pPr>
            <a:r>
              <a:rPr lang="en-US" sz="1800" dirty="0"/>
              <a:t>ALTER SEARCH INDEX SCHEMA ON t1</a:t>
            </a:r>
          </a:p>
          <a:p>
            <a:pPr marL="6350" indent="0" defTabSz="233363">
              <a:spcBef>
                <a:spcPts val="0"/>
              </a:spcBef>
              <a:spcAft>
                <a:spcPts val="0"/>
              </a:spcAft>
              <a:buNone/>
            </a:pPr>
            <a:r>
              <a:rPr lang="en-US" sz="1800" dirty="0"/>
              <a:t>   ADD </a:t>
            </a:r>
            <a:r>
              <a:rPr lang="en-US" sz="1800" dirty="0" err="1">
                <a:solidFill>
                  <a:srgbClr val="00B0F0"/>
                </a:solidFill>
              </a:rPr>
              <a:t>dynamicField</a:t>
            </a:r>
            <a:r>
              <a:rPr lang="en-US" sz="1800" dirty="0"/>
              <a:t>[@name=</a:t>
            </a:r>
          </a:p>
          <a:p>
            <a:pPr marL="6350" indent="0" defTabSz="233363">
              <a:spcBef>
                <a:spcPts val="0"/>
              </a:spcBef>
              <a:spcAft>
                <a:spcPts val="0"/>
              </a:spcAft>
              <a:buNone/>
            </a:pPr>
            <a:r>
              <a:rPr lang="en-US" sz="1800" dirty="0"/>
              <a:t>   </a:t>
            </a:r>
            <a:r>
              <a:rPr lang="en-US" sz="1800" dirty="0">
                <a:solidFill>
                  <a:srgbClr val="00B0F0"/>
                </a:solidFill>
              </a:rPr>
              <a:t>'*_</a:t>
            </a:r>
            <a:r>
              <a:rPr lang="en-US" sz="1800" dirty="0" err="1">
                <a:solidFill>
                  <a:srgbClr val="00B0F0"/>
                </a:solidFill>
              </a:rPr>
              <a:t>coord</a:t>
            </a:r>
            <a:r>
              <a:rPr lang="en-US" sz="1800" dirty="0"/>
              <a:t>', @type='</a:t>
            </a:r>
            <a:r>
              <a:rPr lang="en-US" sz="1800" dirty="0" err="1"/>
              <a:t>ft_double</a:t>
            </a:r>
            <a:r>
              <a:rPr lang="en-US" sz="1800" dirty="0"/>
              <a:t>',</a:t>
            </a:r>
          </a:p>
          <a:p>
            <a:pPr marL="6350" indent="0" defTabSz="233363">
              <a:spcBef>
                <a:spcPts val="0"/>
              </a:spcBef>
              <a:spcAft>
                <a:spcPts val="0"/>
              </a:spcAft>
              <a:buNone/>
            </a:pPr>
            <a:r>
              <a:rPr lang="en-US" sz="1800" dirty="0"/>
              <a:t>   @indexed='true', @stored='false'];</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ALTER SEARCH INDEX SCHEMA ON t1</a:t>
            </a:r>
          </a:p>
          <a:p>
            <a:pPr marL="6350" indent="0" defTabSz="233363">
              <a:spcBef>
                <a:spcPts val="0"/>
              </a:spcBef>
              <a:spcAft>
                <a:spcPts val="0"/>
              </a:spcAft>
              <a:buNone/>
            </a:pPr>
            <a:r>
              <a:rPr lang="en-US" sz="1800" dirty="0"/>
              <a:t>   ADD </a:t>
            </a:r>
            <a:r>
              <a:rPr lang="en-US" sz="1800" dirty="0" err="1"/>
              <a:t>fields.field</a:t>
            </a:r>
            <a:r>
              <a:rPr lang="en-US" sz="1800" dirty="0"/>
              <a:t>[@name=</a:t>
            </a:r>
          </a:p>
          <a:p>
            <a:pPr marL="6350" indent="0" defTabSz="233363">
              <a:spcBef>
                <a:spcPts val="0"/>
              </a:spcBef>
              <a:spcAft>
                <a:spcPts val="0"/>
              </a:spcAft>
              <a:buNone/>
            </a:pPr>
            <a:r>
              <a:rPr lang="en-US" sz="1800" dirty="0"/>
              <a:t>   '</a:t>
            </a:r>
            <a:r>
              <a:rPr lang="en-US" sz="1800" dirty="0" err="1"/>
              <a:t>my_latlong</a:t>
            </a:r>
            <a:r>
              <a:rPr lang="en-US" sz="1800" dirty="0"/>
              <a:t>', @type='</a:t>
            </a:r>
            <a:r>
              <a:rPr lang="en-US" sz="1800" dirty="0" err="1"/>
              <a:t>ft_latlong</a:t>
            </a:r>
            <a:r>
              <a:rPr lang="en-US" sz="1800" dirty="0"/>
              <a:t>',</a:t>
            </a:r>
          </a:p>
          <a:p>
            <a:pPr marL="6350" indent="0" defTabSz="233363">
              <a:spcBef>
                <a:spcPts val="0"/>
              </a:spcBef>
              <a:spcAft>
                <a:spcPts val="0"/>
              </a:spcAft>
              <a:buNone/>
            </a:pPr>
            <a:r>
              <a:rPr lang="en-US" sz="1800" dirty="0"/>
              <a:t>   @indexed='true', @</a:t>
            </a:r>
            <a:r>
              <a:rPr lang="en-US" sz="1800" dirty="0" err="1"/>
              <a:t>multiValued</a:t>
            </a:r>
            <a:r>
              <a:rPr lang="en-US" sz="1800" dirty="0"/>
              <a:t>='false',</a:t>
            </a:r>
          </a:p>
          <a:p>
            <a:pPr marL="6350" indent="0" defTabSz="233363">
              <a:spcBef>
                <a:spcPts val="0"/>
              </a:spcBef>
              <a:spcAft>
                <a:spcPts val="0"/>
              </a:spcAft>
              <a:buNone/>
            </a:pPr>
            <a:r>
              <a:rPr lang="en-US" sz="1800" dirty="0"/>
              <a:t>   @stored='true'];</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RELOAD  SEARCH INDEX ON t1;</a:t>
            </a:r>
          </a:p>
          <a:p>
            <a:pPr marL="6350" indent="0" defTabSz="233363">
              <a:spcBef>
                <a:spcPts val="0"/>
              </a:spcBef>
              <a:spcAft>
                <a:spcPts val="0"/>
              </a:spcAft>
              <a:buNone/>
            </a:pPr>
            <a:r>
              <a:rPr lang="en-US" sz="1800" dirty="0"/>
              <a:t>REBUILD SEARCH INDEX ON t1;</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81852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428838">
            <a:off x="5067544" y="1411627"/>
            <a:ext cx="604243" cy="128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293796" y="2393004"/>
            <a:ext cx="2622779" cy="1077218"/>
          </a:xfrm>
          <a:prstGeom prst="rect">
            <a:avLst/>
          </a:prstGeom>
          <a:noFill/>
        </p:spPr>
        <p:txBody>
          <a:bodyPr wrap="square" rtlCol="0">
            <a:spAutoFit/>
          </a:bodyPr>
          <a:lstStyle/>
          <a:p>
            <a:pPr defTabSz="233363"/>
            <a:r>
              <a:rPr lang="en-US" sz="1600" dirty="0" smtClean="0"/>
              <a:t>Using </a:t>
            </a:r>
            <a:r>
              <a:rPr lang="en-US" sz="1600" dirty="0" err="1" smtClean="0"/>
              <a:t>Solr</a:t>
            </a:r>
            <a:r>
              <a:rPr lang="en-US" sz="1600" dirty="0" smtClean="0"/>
              <a:t> Admin UI Schema Browser:</a:t>
            </a:r>
          </a:p>
          <a:p>
            <a:pPr defTabSz="233363"/>
            <a:r>
              <a:rPr lang="en-US" sz="1600" dirty="0" smtClean="0"/>
              <a:t>	my_latlong_0_coord</a:t>
            </a:r>
          </a:p>
          <a:p>
            <a:pPr defTabSz="233363"/>
            <a:r>
              <a:rPr lang="en-US" sz="1600" dirty="0"/>
              <a:t>	</a:t>
            </a:r>
            <a:r>
              <a:rPr lang="en-US" sz="1600" dirty="0" smtClean="0"/>
              <a:t>my_latlong_1_coord</a:t>
            </a:r>
          </a:p>
        </p:txBody>
      </p:sp>
    </p:spTree>
    <p:extLst>
      <p:ext uri="{BB962C8B-B14F-4D97-AF65-F5344CB8AC3E}">
        <p14:creationId xmlns:p14="http://schemas.microsoft.com/office/powerpoint/2010/main" val="1722635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 </a:t>
            </a:r>
            <a:r>
              <a:rPr lang="en-US" dirty="0" smtClean="0"/>
              <a:t>Radius (from circle)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19</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818520"/>
            <a:ext cx="7733490" cy="1660815"/>
          </a:xfrm>
        </p:spPr>
        <p:txBody>
          <a:bodyPr/>
          <a:lstStyle/>
          <a:p>
            <a:pPr marL="6350" indent="0" defTabSz="233363">
              <a:spcBef>
                <a:spcPts val="0"/>
              </a:spcBef>
              <a:spcAft>
                <a:spcPts val="0"/>
              </a:spcAft>
              <a:buNone/>
            </a:pPr>
            <a:r>
              <a:rPr lang="en-US" sz="1800" dirty="0"/>
              <a:t>SELECT * FROM t1 WHERE </a:t>
            </a:r>
            <a:r>
              <a:rPr lang="en-US" sz="1800" dirty="0" err="1"/>
              <a:t>solr_query</a:t>
            </a:r>
            <a:r>
              <a:rPr lang="en-US" sz="1800" dirty="0"/>
              <a:t> =</a:t>
            </a:r>
          </a:p>
          <a:p>
            <a:pPr marL="6350" indent="0" defTabSz="233363">
              <a:spcBef>
                <a:spcPts val="0"/>
              </a:spcBef>
              <a:spcAft>
                <a:spcPts val="0"/>
              </a:spcAft>
              <a:buNone/>
            </a:pPr>
            <a:r>
              <a:rPr lang="en-US" sz="1800" dirty="0" smtClean="0"/>
              <a:t>	'{ </a:t>
            </a:r>
            <a:r>
              <a:rPr lang="en-US" sz="1800" dirty="0"/>
              <a:t>"q" : "*:*", "</a:t>
            </a:r>
            <a:r>
              <a:rPr lang="en-US" sz="1800" dirty="0" err="1"/>
              <a:t>fq</a:t>
            </a:r>
            <a:r>
              <a:rPr lang="en-US" sz="1800" dirty="0"/>
              <a:t>" : "{!</a:t>
            </a:r>
            <a:r>
              <a:rPr lang="en-US" sz="1800" dirty="0" err="1">
                <a:solidFill>
                  <a:srgbClr val="00B0F0"/>
                </a:solidFill>
              </a:rPr>
              <a:t>geofilt</a:t>
            </a:r>
            <a:r>
              <a:rPr lang="en-US" sz="1800" dirty="0"/>
              <a:t> </a:t>
            </a:r>
            <a:r>
              <a:rPr lang="en-US" sz="1800" dirty="0" err="1"/>
              <a:t>pt</a:t>
            </a:r>
            <a:r>
              <a:rPr lang="en-US" sz="1800" dirty="0"/>
              <a:t>=38.86,-</a:t>
            </a:r>
            <a:r>
              <a:rPr lang="en-US" sz="1800" dirty="0" smtClean="0"/>
              <a:t>106.21</a:t>
            </a:r>
          </a:p>
          <a:p>
            <a:pPr marL="6350" indent="0" defTabSz="233363">
              <a:spcBef>
                <a:spcPts val="0"/>
              </a:spcBef>
              <a:spcAft>
                <a:spcPts val="0"/>
              </a:spcAft>
              <a:buNone/>
            </a:pPr>
            <a:r>
              <a:rPr lang="en-US" sz="1800" dirty="0"/>
              <a:t>	</a:t>
            </a:r>
            <a:r>
              <a:rPr lang="en-US" sz="1800" dirty="0" err="1" smtClean="0"/>
              <a:t>sfield</a:t>
            </a:r>
            <a:r>
              <a:rPr lang="en-US" sz="1800" dirty="0" smtClean="0"/>
              <a:t>=</a:t>
            </a:r>
            <a:r>
              <a:rPr lang="en-US" sz="1800" dirty="0" err="1" smtClean="0"/>
              <a:t>my_latlong</a:t>
            </a:r>
            <a:r>
              <a:rPr lang="en-US" sz="1800" dirty="0" smtClean="0"/>
              <a:t> </a:t>
            </a:r>
            <a:r>
              <a:rPr lang="en-US" sz="1800" dirty="0"/>
              <a:t>d=10000}"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latin typeface="Courier New" pitchFamily="49" charset="0"/>
                <a:cs typeface="Courier New" pitchFamily="49" charset="0"/>
              </a:rPr>
              <a:t> col1 | </a:t>
            </a:r>
            <a:r>
              <a:rPr lang="en-US" sz="1800" dirty="0" err="1">
                <a:latin typeface="Courier New" pitchFamily="49" charset="0"/>
                <a:cs typeface="Courier New" pitchFamily="49" charset="0"/>
              </a:rPr>
              <a:t>my_latlong</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solr_query</a:t>
            </a: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a:t>
            </a:r>
          </a:p>
          <a:p>
            <a:pPr marL="6350" indent="0" defTabSz="233363">
              <a:spcBef>
                <a:spcPts val="0"/>
              </a:spcBef>
              <a:spcAft>
                <a:spcPts val="0"/>
              </a:spcAft>
              <a:buNone/>
            </a:pPr>
            <a:r>
              <a:rPr lang="en-US" sz="1800" dirty="0">
                <a:latin typeface="Courier New" pitchFamily="49" charset="0"/>
                <a:cs typeface="Courier New" pitchFamily="49" charset="0"/>
              </a:rPr>
              <a:t>    4 | -30.8702532527, -100.264572144 |       null</a:t>
            </a:r>
          </a:p>
          <a:p>
            <a:pPr marL="6350" indent="0" defTabSz="233363">
              <a:spcBef>
                <a:spcPts val="0"/>
              </a:spcBef>
              <a:spcAft>
                <a:spcPts val="0"/>
              </a:spcAft>
              <a:buNone/>
            </a:pPr>
            <a:r>
              <a:rPr lang="en-US" sz="1800" dirty="0">
                <a:latin typeface="Courier New" pitchFamily="49" charset="0"/>
                <a:cs typeface="Courier New" pitchFamily="49" charset="0"/>
              </a:rPr>
              <a:t>    3 |  30.8702532527, -100.264572144 |       null</a:t>
            </a:r>
          </a:p>
          <a:p>
            <a:pPr marL="6350" indent="0" defTabSz="233363">
              <a:spcBef>
                <a:spcPts val="0"/>
              </a:spcBef>
              <a:spcAft>
                <a:spcPts val="0"/>
              </a:spcAft>
              <a:buNone/>
            </a:pPr>
            <a:r>
              <a:rPr lang="en-US" sz="1800" dirty="0">
                <a:latin typeface="Courier New" pitchFamily="49" charset="0"/>
                <a:cs typeface="Courier New" pitchFamily="49" charset="0"/>
              </a:rPr>
              <a:t>    2 |  38.8618662055, -106.212043762 |       null</a:t>
            </a:r>
          </a:p>
          <a:p>
            <a:pPr marL="6350" indent="0" defTabSz="233363">
              <a:spcBef>
                <a:spcPts val="0"/>
              </a:spcBef>
              <a:spcAft>
                <a:spcPts val="0"/>
              </a:spcAft>
              <a:buNone/>
            </a:pPr>
            <a:r>
              <a:rPr lang="en-US" sz="1800" dirty="0">
                <a:latin typeface="Courier New" pitchFamily="49" charset="0"/>
                <a:cs typeface="Courier New" pitchFamily="49" charset="0"/>
              </a:rPr>
              <a:t>    1 |  38.8623758053, -106.214532852 |       </a:t>
            </a:r>
            <a:r>
              <a:rPr lang="en-US" sz="1800" dirty="0" smtClean="0">
                <a:latin typeface="Courier New" pitchFamily="49" charset="0"/>
                <a:cs typeface="Courier New" pitchFamily="49" charset="0"/>
              </a:rPr>
              <a:t>null</a:t>
            </a:r>
          </a:p>
          <a:p>
            <a:pPr marL="6350" indent="0" defTabSz="233363">
              <a:spcBef>
                <a:spcPts val="0"/>
              </a:spcBef>
              <a:spcAft>
                <a:spcPts val="0"/>
              </a:spcAft>
              <a:buNone/>
            </a:pPr>
            <a:endParaRPr lang="en-US" sz="1800" dirty="0">
              <a:latin typeface="+mj-lt"/>
              <a:cs typeface="Courier New" pitchFamily="49" charset="0"/>
            </a:endParaRPr>
          </a:p>
          <a:p>
            <a:pPr marL="6350" indent="0" defTabSz="233363">
              <a:spcBef>
                <a:spcPts val="0"/>
              </a:spcBef>
              <a:spcAft>
                <a:spcPts val="0"/>
              </a:spcAft>
              <a:buNone/>
            </a:pPr>
            <a:r>
              <a:rPr lang="en-US" sz="1800" dirty="0" smtClean="0">
                <a:latin typeface="+mj-lt"/>
                <a:cs typeface="Courier New" pitchFamily="49" charset="0"/>
              </a:rPr>
              <a:t>Or, </a:t>
            </a:r>
            <a:r>
              <a:rPr lang="en-US" sz="1800" dirty="0"/>
              <a:t>'{ "q" : </a:t>
            </a:r>
            <a:r>
              <a:rPr lang="en-US" sz="1800" dirty="0" smtClean="0"/>
              <a:t>"{!</a:t>
            </a:r>
            <a:r>
              <a:rPr lang="en-US" sz="1800" dirty="0" err="1"/>
              <a:t>geofilt</a:t>
            </a:r>
            <a:r>
              <a:rPr lang="en-US" sz="1800" dirty="0"/>
              <a:t> </a:t>
            </a:r>
            <a:r>
              <a:rPr lang="en-US" sz="1800" dirty="0" err="1" smtClean="0"/>
              <a:t>pt</a:t>
            </a:r>
            <a:r>
              <a:rPr lang="en-US" sz="1800" dirty="0" smtClean="0"/>
              <a:t>=38.86,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9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000" dirty="0" smtClean="0"/>
              <a:t>Open Probe</a:t>
            </a:r>
            <a:endParaRPr lang="en-US" sz="2000" dirty="0"/>
          </a:p>
        </p:txBody>
      </p:sp>
      <p:sp>
        <p:nvSpPr>
          <p:cNvPr id="6" name="Title 5"/>
          <p:cNvSpPr>
            <a:spLocks noGrp="1"/>
          </p:cNvSpPr>
          <p:nvPr>
            <p:ph type="title"/>
          </p:nvPr>
        </p:nvSpPr>
        <p:spPr/>
        <p:txBody>
          <a:bodyPr/>
          <a:lstStyle/>
          <a:p>
            <a:r>
              <a:rPr lang="en-US" dirty="0" smtClean="0"/>
              <a:t>Discussion Lab:</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
        <p:nvSpPr>
          <p:cNvPr id="9"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2000" dirty="0" smtClean="0"/>
              <a:t>Next page: Why are there points returned from a DSE Search geospatial query that display outside of the search area ? </a:t>
            </a:r>
          </a:p>
          <a:p>
            <a:endParaRPr lang="en-US" sz="2000" dirty="0"/>
          </a:p>
        </p:txBody>
      </p:sp>
    </p:spTree>
    <p:extLst>
      <p:ext uri="{BB962C8B-B14F-4D97-AF65-F5344CB8AC3E}">
        <p14:creationId xmlns:p14="http://schemas.microsoft.com/office/powerpoint/2010/main" val="3195993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geofilt</a:t>
            </a:r>
            <a:r>
              <a:rPr lang="en-US" dirty="0" smtClean="0"/>
              <a:t> ?</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20</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262645" y="816490"/>
            <a:ext cx="7645941" cy="4247317"/>
          </a:xfrm>
          <a:prstGeom prst="rect">
            <a:avLst/>
          </a:prstGeom>
          <a:noFill/>
        </p:spPr>
        <p:txBody>
          <a:bodyPr wrap="square" rtlCol="0">
            <a:spAutoFit/>
          </a:bodyPr>
          <a:lstStyle/>
          <a:p>
            <a:pPr marL="233363" indent="-233363" defTabSz="233363">
              <a:buFont typeface="Arial" pitchFamily="34" charset="0"/>
              <a:buChar char="•"/>
            </a:pPr>
            <a:r>
              <a:rPr lang="en-US" sz="1800" dirty="0" smtClean="0"/>
              <a:t>{ “q” : “{!</a:t>
            </a:r>
            <a:r>
              <a:rPr lang="en-US" sz="1800" dirty="0" err="1"/>
              <a:t>edismax</a:t>
            </a:r>
            <a:r>
              <a:rPr lang="en-US" sz="1800" dirty="0"/>
              <a:t> </a:t>
            </a:r>
            <a:r>
              <a:rPr lang="en-US" sz="1800" dirty="0" err="1" smtClean="0"/>
              <a:t>qf</a:t>
            </a:r>
            <a:r>
              <a:rPr lang="en-US" sz="1800" dirty="0" smtClean="0"/>
              <a:t>=col6}Dog  </a:t>
            </a:r>
            <a:r>
              <a:rPr lang="en-US" sz="1800" dirty="0" smtClean="0">
                <a:solidFill>
                  <a:srgbClr val="00B0F0"/>
                </a:solidFill>
              </a:rPr>
              <a:t>??</a:t>
            </a:r>
          </a:p>
          <a:p>
            <a:pPr marL="233363" indent="-233363" defTabSz="233363">
              <a:buFont typeface="Arial" pitchFamily="34" charset="0"/>
              <a:buChar char="•"/>
            </a:pPr>
            <a:endParaRPr lang="en-US" sz="1800" dirty="0" smtClean="0"/>
          </a:p>
          <a:p>
            <a:pPr marL="6350" defTabSz="233363"/>
            <a:r>
              <a:rPr lang="en-US" sz="1800" dirty="0"/>
              <a:t>	{ "q" : "{!</a:t>
            </a:r>
            <a:r>
              <a:rPr lang="en-US" sz="1800" dirty="0" err="1"/>
              <a:t>geofilt</a:t>
            </a:r>
            <a:r>
              <a:rPr lang="en-US" sz="1800" dirty="0"/>
              <a:t> </a:t>
            </a:r>
            <a:r>
              <a:rPr lang="en-US" sz="1800" dirty="0" err="1">
                <a:solidFill>
                  <a:srgbClr val="00B0F0"/>
                </a:solidFill>
              </a:rPr>
              <a:t>pt</a:t>
            </a:r>
            <a:r>
              <a:rPr lang="en-US" sz="1800" dirty="0"/>
              <a:t>=38.86, </a:t>
            </a:r>
            <a:r>
              <a:rPr lang="en-US" sz="1800" dirty="0" smtClean="0"/>
              <a:t>-106.21 </a:t>
            </a:r>
            <a:r>
              <a:rPr lang="en-US" sz="1800" dirty="0" err="1" smtClean="0">
                <a:solidFill>
                  <a:srgbClr val="00B0F0"/>
                </a:solidFill>
              </a:rPr>
              <a:t>sfield</a:t>
            </a:r>
            <a:r>
              <a:rPr lang="en-US" sz="1800" dirty="0" smtClean="0"/>
              <a:t>=</a:t>
            </a:r>
            <a:r>
              <a:rPr lang="en-US" sz="1800" dirty="0" err="1" smtClean="0"/>
              <a:t>my_latlong</a:t>
            </a:r>
            <a:r>
              <a:rPr lang="en-US" sz="1800" dirty="0" smtClean="0"/>
              <a:t> </a:t>
            </a:r>
            <a:r>
              <a:rPr lang="en-US" sz="1800" dirty="0">
                <a:solidFill>
                  <a:srgbClr val="00B0F0"/>
                </a:solidFill>
              </a:rPr>
              <a:t>d</a:t>
            </a:r>
            <a:r>
              <a:rPr lang="en-US" sz="1800" dirty="0"/>
              <a:t>=10000}" </a:t>
            </a:r>
            <a:r>
              <a:rPr lang="en-US" sz="1800" dirty="0" smtClean="0"/>
              <a:t>}‘</a:t>
            </a:r>
          </a:p>
          <a:p>
            <a:pPr marL="6350" defTabSz="233363"/>
            <a:endParaRPr lang="en-US" sz="1800" dirty="0"/>
          </a:p>
          <a:p>
            <a:pPr lvl="1" defTabSz="233363"/>
            <a:r>
              <a:rPr lang="en-US" sz="1800" dirty="0" smtClean="0"/>
              <a:t>	It’s a query parser. So, expect parameters-</a:t>
            </a:r>
            <a:endParaRPr lang="en-US" sz="1800" dirty="0"/>
          </a:p>
          <a:p>
            <a:pPr lvl="1" defTabSz="233363"/>
            <a:endParaRPr lang="en-US" sz="1800" dirty="0" smtClean="0"/>
          </a:p>
          <a:p>
            <a:pPr marL="285750" indent="-285750" defTabSz="233363">
              <a:buFont typeface="Arial" pitchFamily="34" charset="0"/>
              <a:buChar char="•"/>
            </a:pPr>
            <a:r>
              <a:rPr lang="en-US" sz="1800" dirty="0">
                <a:cs typeface="Courier New" pitchFamily="49" charset="0"/>
                <a:hlinkClick r:id="rId3"/>
              </a:rPr>
              <a:t>https://</a:t>
            </a:r>
            <a:r>
              <a:rPr lang="en-US" sz="1800" dirty="0" smtClean="0">
                <a:cs typeface="Courier New" pitchFamily="49" charset="0"/>
                <a:hlinkClick r:id="rId3"/>
              </a:rPr>
              <a:t>lucene.apache.org/solr/guide/6_6/spatial-search.html</a:t>
            </a:r>
            <a:endParaRPr lang="en-US" sz="1800" dirty="0" smtClean="0">
              <a:cs typeface="Courier New" pitchFamily="49" charset="0"/>
            </a:endParaRPr>
          </a:p>
          <a:p>
            <a:pPr defTabSz="233363"/>
            <a:r>
              <a:rPr lang="en-US" sz="1800" dirty="0">
                <a:cs typeface="Courier New" pitchFamily="49" charset="0"/>
              </a:rPr>
              <a:t>	</a:t>
            </a:r>
            <a:r>
              <a:rPr lang="en-US" sz="1800" dirty="0" smtClean="0">
                <a:cs typeface="Courier New" pitchFamily="49" charset="0"/>
              </a:rPr>
              <a:t>	- d, 	the radial distance, default km, can set via </a:t>
            </a:r>
            <a:r>
              <a:rPr lang="en-US" sz="1800" dirty="0" err="1" smtClean="0">
                <a:cs typeface="Courier New" pitchFamily="49" charset="0"/>
              </a:rPr>
              <a:t>distanceUnits</a:t>
            </a:r>
            <a:endParaRPr lang="en-US" sz="1800" dirty="0" smtClean="0">
              <a:cs typeface="Courier New" pitchFamily="49" charset="0"/>
            </a:endParaRPr>
          </a:p>
          <a:p>
            <a:pPr defTabSz="233363"/>
            <a:r>
              <a:rPr lang="en-US" sz="1800" dirty="0">
                <a:cs typeface="Courier New" pitchFamily="49" charset="0"/>
              </a:rPr>
              <a:t>	</a:t>
            </a:r>
            <a:r>
              <a:rPr lang="en-US" sz="1800" dirty="0" smtClean="0">
                <a:cs typeface="Courier New" pitchFamily="49" charset="0"/>
              </a:rPr>
              <a:t>	- </a:t>
            </a:r>
            <a:r>
              <a:rPr lang="en-US" sz="1800" dirty="0" err="1" smtClean="0">
                <a:cs typeface="Courier New" pitchFamily="49" charset="0"/>
              </a:rPr>
              <a:t>pt</a:t>
            </a:r>
            <a:r>
              <a:rPr lang="en-US" sz="1800" dirty="0" smtClean="0">
                <a:cs typeface="Courier New" pitchFamily="49" charset="0"/>
              </a:rPr>
              <a:t>, 	the center point, “x, y” for </a:t>
            </a:r>
            <a:r>
              <a:rPr lang="en-US" sz="1800" dirty="0" err="1" smtClean="0">
                <a:cs typeface="Courier New" pitchFamily="49" charset="0"/>
              </a:rPr>
              <a:t>Lat</a:t>
            </a:r>
            <a:r>
              <a:rPr lang="en-US" sz="1800" dirty="0" smtClean="0">
                <a:cs typeface="Courier New" pitchFamily="49" charset="0"/>
              </a:rPr>
              <a:t>/Lon or </a:t>
            </a:r>
            <a:r>
              <a:rPr lang="en-US" sz="1800" dirty="0" err="1" smtClean="0">
                <a:cs typeface="Courier New" pitchFamily="49" charset="0"/>
              </a:rPr>
              <a:t>PointType</a:t>
            </a:r>
            <a:r>
              <a:rPr lang="en-US" sz="1800" dirty="0" smtClean="0">
                <a:cs typeface="Courier New" pitchFamily="49" charset="0"/>
              </a:rPr>
              <a:t>, “x y” for PRT</a:t>
            </a:r>
          </a:p>
          <a:p>
            <a:pPr defTabSz="233363"/>
            <a:r>
              <a:rPr lang="en-US" sz="1800" dirty="0">
                <a:cs typeface="Courier New" pitchFamily="49" charset="0"/>
              </a:rPr>
              <a:t>	</a:t>
            </a:r>
            <a:r>
              <a:rPr lang="en-US" sz="1800" dirty="0" smtClean="0">
                <a:cs typeface="Courier New" pitchFamily="49" charset="0"/>
              </a:rPr>
              <a:t>	- </a:t>
            </a:r>
            <a:r>
              <a:rPr lang="en-US" sz="1800" dirty="0" err="1" smtClean="0">
                <a:cs typeface="Courier New" pitchFamily="49" charset="0"/>
              </a:rPr>
              <a:t>sfield</a:t>
            </a:r>
            <a:r>
              <a:rPr lang="en-US" sz="1800" dirty="0" smtClean="0">
                <a:cs typeface="Courier New" pitchFamily="49" charset="0"/>
              </a:rPr>
              <a:t>, the indexed field name</a:t>
            </a:r>
          </a:p>
          <a:p>
            <a:pPr defTabSz="233363"/>
            <a:r>
              <a:rPr lang="en-US" sz="1800" dirty="0">
                <a:cs typeface="Courier New" pitchFamily="49" charset="0"/>
              </a:rPr>
              <a:t>	</a:t>
            </a:r>
            <a:r>
              <a:rPr lang="en-US" sz="1800" dirty="0" smtClean="0">
                <a:cs typeface="Courier New" pitchFamily="49" charset="0"/>
              </a:rPr>
              <a:t>	- (others)</a:t>
            </a:r>
          </a:p>
          <a:p>
            <a:pPr defTabSz="233363"/>
            <a:endParaRPr lang="en-US" sz="1800" dirty="0" smtClean="0">
              <a:cs typeface="Courier New" pitchFamily="49" charset="0"/>
            </a:endParaRPr>
          </a:p>
          <a:p>
            <a:pPr marL="285750" indent="-285750" defTabSz="233363">
              <a:buFont typeface="Arial" pitchFamily="34" charset="0"/>
              <a:buChar char="•"/>
            </a:pPr>
            <a:r>
              <a:rPr lang="en-US" sz="1800" dirty="0" smtClean="0">
                <a:cs typeface="Courier New" pitchFamily="49" charset="0"/>
              </a:rPr>
              <a:t>Other parsers; </a:t>
            </a:r>
            <a:r>
              <a:rPr lang="en-US" sz="1800" dirty="0" err="1" smtClean="0">
                <a:cs typeface="Courier New" pitchFamily="49" charset="0"/>
              </a:rPr>
              <a:t>bbox</a:t>
            </a:r>
            <a:r>
              <a:rPr lang="en-US" sz="1800" dirty="0" smtClean="0">
                <a:cs typeface="Courier New" pitchFamily="49" charset="0"/>
              </a:rPr>
              <a:t>, (arbitrary rectangle), more.</a:t>
            </a:r>
            <a:endParaRPr lang="en-US" sz="1800" dirty="0">
              <a:cs typeface="Courier New" pitchFamily="49" charset="0"/>
            </a:endParaRPr>
          </a:p>
          <a:p>
            <a:endParaRPr lang="en-US" sz="1800" dirty="0"/>
          </a:p>
          <a:p>
            <a:endParaRPr lang="en-US" sz="1800" dirty="0" smtClean="0"/>
          </a:p>
        </p:txBody>
      </p:sp>
    </p:spTree>
    <p:extLst>
      <p:ext uri="{BB962C8B-B14F-4D97-AF65-F5344CB8AC3E}">
        <p14:creationId xmlns:p14="http://schemas.microsoft.com/office/powerpoint/2010/main" val="246066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 Radius (from circle)</a:t>
            </a:r>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21</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997489"/>
            <a:ext cx="7101192" cy="1660815"/>
          </a:xfrm>
        </p:spPr>
        <p:txBody>
          <a:bodyPr/>
          <a:lstStyle/>
          <a:p>
            <a:pPr marL="6350" indent="0" defTabSz="233363">
              <a:spcBef>
                <a:spcPts val="0"/>
              </a:spcBef>
              <a:spcAft>
                <a:spcPts val="0"/>
              </a:spcAft>
              <a:buNone/>
            </a:pPr>
            <a:r>
              <a:rPr lang="en-US" sz="1800" dirty="0"/>
              <a:t>SELECT * FROM t1 WHERE </a:t>
            </a:r>
            <a:r>
              <a:rPr lang="en-US" sz="1800" dirty="0" err="1"/>
              <a:t>solr_query</a:t>
            </a:r>
            <a:r>
              <a:rPr lang="en-US" sz="1800" dirty="0"/>
              <a:t> =</a:t>
            </a:r>
          </a:p>
          <a:p>
            <a:pPr marL="6350" indent="0" defTabSz="233363">
              <a:spcBef>
                <a:spcPts val="0"/>
              </a:spcBef>
              <a:spcAft>
                <a:spcPts val="0"/>
              </a:spcAft>
              <a:buNone/>
            </a:pPr>
            <a:r>
              <a:rPr lang="en-US" sz="1800" dirty="0" smtClean="0"/>
              <a:t>	'{ </a:t>
            </a:r>
            <a:r>
              <a:rPr lang="en-US" sz="1800" dirty="0"/>
              <a:t>"q" : "*:*", "</a:t>
            </a:r>
            <a:r>
              <a:rPr lang="en-US" sz="1800" dirty="0" err="1"/>
              <a:t>fq</a:t>
            </a:r>
            <a:r>
              <a:rPr lang="en-US" sz="1800" dirty="0"/>
              <a:t>" : "{!</a:t>
            </a:r>
            <a:r>
              <a:rPr lang="en-US" sz="1800" dirty="0" err="1"/>
              <a:t>geofilt</a:t>
            </a:r>
            <a:r>
              <a:rPr lang="en-US" sz="1800" dirty="0"/>
              <a:t> </a:t>
            </a:r>
            <a:r>
              <a:rPr lang="en-US" sz="1800" dirty="0" err="1"/>
              <a:t>pt</a:t>
            </a:r>
            <a:r>
              <a:rPr lang="en-US" sz="1800" dirty="0"/>
              <a:t>=38.86</a:t>
            </a:r>
            <a:r>
              <a:rPr lang="en-US" sz="1800" dirty="0" smtClean="0"/>
              <a:t>,</a:t>
            </a:r>
          </a:p>
          <a:p>
            <a:pPr marL="6350" indent="0" defTabSz="233363">
              <a:spcBef>
                <a:spcPts val="0"/>
              </a:spcBef>
              <a:spcAft>
                <a:spcPts val="0"/>
              </a:spcAft>
              <a:buNone/>
            </a:pPr>
            <a:r>
              <a:rPr lang="en-US" sz="1800" dirty="0"/>
              <a:t>	</a:t>
            </a:r>
            <a:r>
              <a:rPr lang="en-US" sz="1800" dirty="0" smtClean="0"/>
              <a:t>-</a:t>
            </a:r>
            <a:r>
              <a:rPr lang="en-US" sz="1800" dirty="0"/>
              <a:t>106.21 </a:t>
            </a:r>
            <a:r>
              <a:rPr lang="en-US" sz="1800" dirty="0" err="1"/>
              <a:t>sfield</a:t>
            </a:r>
            <a:r>
              <a:rPr lang="en-US" sz="1800" dirty="0"/>
              <a:t>=</a:t>
            </a:r>
            <a:r>
              <a:rPr lang="en-US" sz="1800" dirty="0" err="1"/>
              <a:t>my_latlong</a:t>
            </a:r>
            <a:r>
              <a:rPr lang="en-US" sz="1800" dirty="0"/>
              <a:t> </a:t>
            </a:r>
            <a:r>
              <a:rPr lang="en-US" sz="1800" dirty="0">
                <a:solidFill>
                  <a:srgbClr val="00B0F0"/>
                </a:solidFill>
              </a:rPr>
              <a:t>d=1000</a:t>
            </a:r>
            <a:r>
              <a:rPr lang="en-US" sz="1800" dirty="0"/>
              <a:t>}"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smtClean="0"/>
              <a:t>	'{ </a:t>
            </a:r>
            <a:r>
              <a:rPr lang="en-US" sz="1800" dirty="0"/>
              <a:t>"q" : "*:*", "</a:t>
            </a:r>
            <a:r>
              <a:rPr lang="en-US" sz="1800" dirty="0" err="1"/>
              <a:t>fq</a:t>
            </a:r>
            <a:r>
              <a:rPr lang="en-US" sz="1800" dirty="0"/>
              <a:t>" : "{!</a:t>
            </a:r>
            <a:r>
              <a:rPr lang="en-US" sz="1800" dirty="0" err="1"/>
              <a:t>geofilt</a:t>
            </a:r>
            <a:r>
              <a:rPr lang="en-US" sz="1800" dirty="0"/>
              <a:t> </a:t>
            </a:r>
            <a:r>
              <a:rPr lang="en-US" sz="1800" dirty="0" err="1"/>
              <a:t>pt</a:t>
            </a:r>
            <a:r>
              <a:rPr lang="en-US" sz="1800" dirty="0"/>
              <a:t>=38.86</a:t>
            </a:r>
            <a:r>
              <a:rPr lang="en-US" sz="1800" dirty="0" smtClean="0"/>
              <a:t>,</a:t>
            </a:r>
          </a:p>
          <a:p>
            <a:pPr marL="6350" indent="0" defTabSz="233363">
              <a:spcBef>
                <a:spcPts val="0"/>
              </a:spcBef>
              <a:spcAft>
                <a:spcPts val="0"/>
              </a:spcAft>
              <a:buNone/>
            </a:pPr>
            <a:r>
              <a:rPr lang="en-US" sz="1800" dirty="0"/>
              <a:t>	</a:t>
            </a:r>
            <a:r>
              <a:rPr lang="en-US" sz="1800" dirty="0" smtClean="0"/>
              <a:t>-</a:t>
            </a:r>
            <a:r>
              <a:rPr lang="en-US" sz="1800" dirty="0"/>
              <a:t>106.21 </a:t>
            </a:r>
            <a:r>
              <a:rPr lang="en-US" sz="1800" dirty="0" err="1"/>
              <a:t>sfield</a:t>
            </a:r>
            <a:r>
              <a:rPr lang="en-US" sz="1800" dirty="0"/>
              <a:t>=</a:t>
            </a:r>
            <a:r>
              <a:rPr lang="en-US" sz="1800" dirty="0" err="1"/>
              <a:t>my_latlong</a:t>
            </a:r>
            <a:r>
              <a:rPr lang="en-US" sz="1800" dirty="0"/>
              <a:t> </a:t>
            </a:r>
            <a:r>
              <a:rPr lang="en-US" sz="1800" dirty="0">
                <a:solidFill>
                  <a:srgbClr val="00B0F0"/>
                </a:solidFill>
              </a:rPr>
              <a:t>d=1</a:t>
            </a:r>
            <a:r>
              <a:rPr lang="en-US" sz="1800" dirty="0"/>
              <a:t>}"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 Same for </a:t>
            </a:r>
            <a:r>
              <a:rPr lang="en-US" sz="1800" dirty="0" smtClean="0"/>
              <a:t>both</a:t>
            </a:r>
            <a:endParaRPr lang="en-US" sz="1800" dirty="0"/>
          </a:p>
          <a:p>
            <a:pPr marL="6350" indent="0" defTabSz="233363">
              <a:spcBef>
                <a:spcPts val="0"/>
              </a:spcBef>
              <a:spcAft>
                <a:spcPts val="0"/>
              </a:spcAft>
              <a:buNone/>
            </a:pPr>
            <a:r>
              <a:rPr lang="en-US" sz="1800" dirty="0">
                <a:latin typeface="Courier New" pitchFamily="49" charset="0"/>
                <a:cs typeface="Courier New" pitchFamily="49" charset="0"/>
              </a:rPr>
              <a:t> col1 | </a:t>
            </a:r>
            <a:r>
              <a:rPr lang="en-US" sz="1800" dirty="0" err="1">
                <a:latin typeface="Courier New" pitchFamily="49" charset="0"/>
                <a:cs typeface="Courier New" pitchFamily="49" charset="0"/>
              </a:rPr>
              <a:t>my_latlong</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solr_query</a:t>
            </a: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a:t>
            </a:r>
          </a:p>
          <a:p>
            <a:pPr marL="6350" indent="0" defTabSz="233363">
              <a:spcBef>
                <a:spcPts val="0"/>
              </a:spcBef>
              <a:spcAft>
                <a:spcPts val="0"/>
              </a:spcAft>
              <a:buNone/>
            </a:pPr>
            <a:r>
              <a:rPr lang="en-US" sz="1800" dirty="0">
                <a:latin typeface="Courier New" pitchFamily="49" charset="0"/>
                <a:cs typeface="Courier New" pitchFamily="49" charset="0"/>
              </a:rPr>
              <a:t>    2 | 38.8618662055, -106.212043762 |       null</a:t>
            </a:r>
          </a:p>
          <a:p>
            <a:pPr marL="6350" indent="0" defTabSz="233363">
              <a:spcBef>
                <a:spcPts val="0"/>
              </a:spcBef>
              <a:spcAft>
                <a:spcPts val="0"/>
              </a:spcAft>
              <a:buNone/>
            </a:pPr>
            <a:r>
              <a:rPr lang="en-US" sz="1800" dirty="0">
                <a:latin typeface="Courier New" pitchFamily="49" charset="0"/>
                <a:cs typeface="Courier New" pitchFamily="49" charset="0"/>
              </a:rPr>
              <a:t>    1 | 38.8623758053, -106.214532852 |       null</a:t>
            </a:r>
          </a:p>
        </p:txBody>
      </p:sp>
    </p:spTree>
    <p:extLst>
      <p:ext uri="{BB962C8B-B14F-4D97-AF65-F5344CB8AC3E}">
        <p14:creationId xmlns:p14="http://schemas.microsoft.com/office/powerpoint/2010/main" val="2771198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 </a:t>
            </a:r>
            <a:r>
              <a:rPr lang="en-US" dirty="0" smtClean="0"/>
              <a:t>Bounding Box (within square)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22</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1334622"/>
            <a:ext cx="8356061" cy="1660815"/>
          </a:xfrm>
        </p:spPr>
        <p:txBody>
          <a:bodyPr/>
          <a:lstStyle/>
          <a:p>
            <a:pPr marL="6350" indent="0" defTabSz="233363">
              <a:spcBef>
                <a:spcPts val="0"/>
              </a:spcBef>
              <a:spcAft>
                <a:spcPts val="0"/>
              </a:spcAft>
              <a:buNone/>
            </a:pPr>
            <a:r>
              <a:rPr lang="en-US" sz="1800" dirty="0"/>
              <a:t>SELECT * FROM t1 WHERE </a:t>
            </a:r>
            <a:r>
              <a:rPr lang="en-US" sz="1800" dirty="0" err="1"/>
              <a:t>solr_query</a:t>
            </a:r>
            <a:r>
              <a:rPr lang="en-US" sz="1800" dirty="0"/>
              <a:t> =</a:t>
            </a:r>
          </a:p>
          <a:p>
            <a:pPr marL="6350" indent="0" defTabSz="233363">
              <a:spcBef>
                <a:spcPts val="0"/>
              </a:spcBef>
              <a:spcAft>
                <a:spcPts val="0"/>
              </a:spcAft>
              <a:buNone/>
            </a:pPr>
            <a:r>
              <a:rPr lang="en-US" sz="1800" dirty="0" smtClean="0"/>
              <a:t>	'{ </a:t>
            </a:r>
            <a:r>
              <a:rPr lang="en-US" sz="1800" dirty="0"/>
              <a:t>"q" : "*:*", "</a:t>
            </a:r>
            <a:r>
              <a:rPr lang="en-US" sz="1800" dirty="0" err="1"/>
              <a:t>fq</a:t>
            </a:r>
            <a:r>
              <a:rPr lang="en-US" sz="1800" dirty="0"/>
              <a:t>" : "{!</a:t>
            </a:r>
            <a:r>
              <a:rPr lang="en-US" sz="1800" dirty="0" err="1">
                <a:solidFill>
                  <a:srgbClr val="00B0F0"/>
                </a:solidFill>
              </a:rPr>
              <a:t>bbox</a:t>
            </a:r>
            <a:r>
              <a:rPr lang="en-US" sz="1800" dirty="0"/>
              <a:t> </a:t>
            </a:r>
            <a:r>
              <a:rPr lang="en-US" sz="1800" dirty="0" err="1"/>
              <a:t>pt</a:t>
            </a:r>
            <a:r>
              <a:rPr lang="en-US" sz="1800" dirty="0"/>
              <a:t>=38.86</a:t>
            </a:r>
            <a:r>
              <a:rPr lang="en-US" sz="1800" dirty="0" smtClean="0"/>
              <a:t>,</a:t>
            </a:r>
          </a:p>
          <a:p>
            <a:pPr marL="6350" indent="0" defTabSz="233363">
              <a:spcBef>
                <a:spcPts val="0"/>
              </a:spcBef>
              <a:spcAft>
                <a:spcPts val="0"/>
              </a:spcAft>
              <a:buNone/>
            </a:pPr>
            <a:r>
              <a:rPr lang="en-US" sz="1800" dirty="0"/>
              <a:t>	</a:t>
            </a:r>
            <a:r>
              <a:rPr lang="en-US" sz="1800" dirty="0" smtClean="0"/>
              <a:t>-</a:t>
            </a:r>
            <a:r>
              <a:rPr lang="en-US" sz="1800" dirty="0"/>
              <a:t>106.21 </a:t>
            </a:r>
            <a:r>
              <a:rPr lang="en-US" sz="1800" dirty="0" err="1"/>
              <a:t>sfield</a:t>
            </a:r>
            <a:r>
              <a:rPr lang="en-US" sz="1800" dirty="0"/>
              <a:t>=</a:t>
            </a:r>
            <a:r>
              <a:rPr lang="en-US" sz="1800" dirty="0" err="1"/>
              <a:t>my_latlong</a:t>
            </a:r>
            <a:r>
              <a:rPr lang="en-US" sz="1800" dirty="0"/>
              <a:t> d=10000}"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latin typeface="Courier New" pitchFamily="49" charset="0"/>
                <a:cs typeface="Courier New" pitchFamily="49" charset="0"/>
              </a:rPr>
              <a:t> col1 | </a:t>
            </a:r>
            <a:r>
              <a:rPr lang="en-US" sz="1800" dirty="0" err="1">
                <a:latin typeface="Courier New" pitchFamily="49" charset="0"/>
                <a:cs typeface="Courier New" pitchFamily="49" charset="0"/>
              </a:rPr>
              <a:t>my_latlong</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solr_query</a:t>
            </a: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a:t>
            </a:r>
          </a:p>
          <a:p>
            <a:pPr marL="6350" indent="0" defTabSz="233363">
              <a:spcBef>
                <a:spcPts val="0"/>
              </a:spcBef>
              <a:spcAft>
                <a:spcPts val="0"/>
              </a:spcAft>
              <a:buNone/>
            </a:pPr>
            <a:r>
              <a:rPr lang="en-US" sz="1800" dirty="0">
                <a:latin typeface="Courier New" pitchFamily="49" charset="0"/>
                <a:cs typeface="Courier New" pitchFamily="49" charset="0"/>
              </a:rPr>
              <a:t>    4 | -30.8702532527, -100.264572144 |       null</a:t>
            </a:r>
          </a:p>
          <a:p>
            <a:pPr marL="6350" indent="0" defTabSz="233363">
              <a:spcBef>
                <a:spcPts val="0"/>
              </a:spcBef>
              <a:spcAft>
                <a:spcPts val="0"/>
              </a:spcAft>
              <a:buNone/>
            </a:pPr>
            <a:r>
              <a:rPr lang="en-US" sz="1800" dirty="0">
                <a:latin typeface="Courier New" pitchFamily="49" charset="0"/>
                <a:cs typeface="Courier New" pitchFamily="49" charset="0"/>
              </a:rPr>
              <a:t>    3 |  30.8702532527, -100.264572144 |       null</a:t>
            </a:r>
          </a:p>
          <a:p>
            <a:pPr marL="6350" indent="0" defTabSz="233363">
              <a:spcBef>
                <a:spcPts val="0"/>
              </a:spcBef>
              <a:spcAft>
                <a:spcPts val="0"/>
              </a:spcAft>
              <a:buNone/>
            </a:pPr>
            <a:r>
              <a:rPr lang="en-US" sz="1800" dirty="0">
                <a:latin typeface="Courier New" pitchFamily="49" charset="0"/>
                <a:cs typeface="Courier New" pitchFamily="49" charset="0"/>
              </a:rPr>
              <a:t>    2 |  38.8618662055, -106.212043762 |       null</a:t>
            </a:r>
          </a:p>
          <a:p>
            <a:pPr marL="6350" indent="0" defTabSz="233363">
              <a:spcBef>
                <a:spcPts val="0"/>
              </a:spcBef>
              <a:spcAft>
                <a:spcPts val="0"/>
              </a:spcAft>
              <a:buNone/>
            </a:pPr>
            <a:r>
              <a:rPr lang="en-US" sz="1800" dirty="0">
                <a:latin typeface="Courier New" pitchFamily="49" charset="0"/>
                <a:cs typeface="Courier New" pitchFamily="49" charset="0"/>
              </a:rPr>
              <a:t>    1 |  38.8623758053, -106.214532852 |       null</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81852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9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from Point</a:t>
            </a:r>
            <a:r>
              <a:rPr lang="en-US" dirty="0" smtClean="0"/>
              <a:t>: (Arbitrary Rectangle)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23</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1571421"/>
            <a:ext cx="7918315" cy="1660815"/>
          </a:xfrm>
        </p:spPr>
        <p:txBody>
          <a:bodyPr/>
          <a:lstStyle/>
          <a:p>
            <a:pPr marL="6350" indent="0" defTabSz="233363">
              <a:spcBef>
                <a:spcPts val="0"/>
              </a:spcBef>
              <a:spcAft>
                <a:spcPts val="0"/>
              </a:spcAft>
              <a:buNone/>
            </a:pPr>
            <a:r>
              <a:rPr lang="en-US" sz="1800" dirty="0"/>
              <a:t>SELECT * FROM t1 WHERE </a:t>
            </a:r>
            <a:r>
              <a:rPr lang="en-US" sz="1800" dirty="0" err="1"/>
              <a:t>solr_query</a:t>
            </a:r>
            <a:r>
              <a:rPr lang="en-US" sz="1800" dirty="0"/>
              <a:t> = </a:t>
            </a:r>
            <a:endParaRPr lang="en-US" sz="1800" dirty="0" smtClean="0"/>
          </a:p>
          <a:p>
            <a:pPr marL="6350" indent="0" defTabSz="233363">
              <a:spcBef>
                <a:spcPts val="0"/>
              </a:spcBef>
              <a:spcAft>
                <a:spcPts val="0"/>
              </a:spcAft>
              <a:buNone/>
            </a:pPr>
            <a:r>
              <a:rPr lang="en-US" sz="1800" dirty="0"/>
              <a:t>	</a:t>
            </a:r>
            <a:r>
              <a:rPr lang="en-US" sz="1800" dirty="0" smtClean="0"/>
              <a:t>'{ </a:t>
            </a:r>
            <a:r>
              <a:rPr lang="en-US" sz="1800" dirty="0"/>
              <a:t>"q" : "*:*", "</a:t>
            </a:r>
            <a:r>
              <a:rPr lang="en-US" sz="1800" dirty="0" err="1"/>
              <a:t>fq</a:t>
            </a:r>
            <a:r>
              <a:rPr lang="en-US" sz="1800" dirty="0"/>
              <a:t>" : </a:t>
            </a:r>
            <a:endParaRPr lang="en-US" sz="1800" dirty="0" smtClean="0"/>
          </a:p>
          <a:p>
            <a:pPr marL="6350" indent="0" defTabSz="233363">
              <a:spcBef>
                <a:spcPts val="0"/>
              </a:spcBef>
              <a:spcAft>
                <a:spcPts val="0"/>
              </a:spcAft>
              <a:buNone/>
            </a:pPr>
            <a:r>
              <a:rPr lang="en-US" sz="1800" dirty="0"/>
              <a:t>	</a:t>
            </a:r>
            <a:r>
              <a:rPr lang="en-US" sz="1800" dirty="0" smtClean="0"/>
              <a:t>"</a:t>
            </a:r>
            <a:r>
              <a:rPr lang="en-US" sz="1800" dirty="0" err="1"/>
              <a:t>my_latlong</a:t>
            </a:r>
            <a:r>
              <a:rPr lang="en-US" sz="1800" dirty="0"/>
              <a:t>:</a:t>
            </a:r>
            <a:r>
              <a:rPr lang="en-US" sz="1800" dirty="0">
                <a:solidFill>
                  <a:srgbClr val="00B0F0"/>
                </a:solidFill>
              </a:rPr>
              <a:t>[38,-107 TO 39,-106]</a:t>
            </a:r>
            <a:r>
              <a:rPr lang="en-US" sz="1800" dirty="0"/>
              <a:t>"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latin typeface="Courier New" pitchFamily="49" charset="0"/>
                <a:cs typeface="Courier New" pitchFamily="49" charset="0"/>
              </a:rPr>
              <a:t> col1 | </a:t>
            </a:r>
            <a:r>
              <a:rPr lang="en-US" sz="1800" dirty="0" err="1">
                <a:latin typeface="Courier New" pitchFamily="49" charset="0"/>
                <a:cs typeface="Courier New" pitchFamily="49" charset="0"/>
              </a:rPr>
              <a:t>my_latlong</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solr_query</a:t>
            </a: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a:t>
            </a:r>
          </a:p>
          <a:p>
            <a:pPr marL="6350" indent="0" defTabSz="233363">
              <a:spcBef>
                <a:spcPts val="0"/>
              </a:spcBef>
              <a:spcAft>
                <a:spcPts val="0"/>
              </a:spcAft>
              <a:buNone/>
            </a:pPr>
            <a:r>
              <a:rPr lang="en-US" sz="1800" dirty="0">
                <a:latin typeface="Courier New" pitchFamily="49" charset="0"/>
                <a:cs typeface="Courier New" pitchFamily="49" charset="0"/>
              </a:rPr>
              <a:t>    2 | 38.8618662055, -106.212043762 |       null</a:t>
            </a:r>
          </a:p>
          <a:p>
            <a:pPr marL="6350" indent="0" defTabSz="233363">
              <a:spcBef>
                <a:spcPts val="0"/>
              </a:spcBef>
              <a:spcAft>
                <a:spcPts val="0"/>
              </a:spcAft>
              <a:buNone/>
            </a:pPr>
            <a:r>
              <a:rPr lang="en-US" sz="1800" dirty="0">
                <a:latin typeface="Courier New" pitchFamily="49" charset="0"/>
                <a:cs typeface="Courier New" pitchFamily="49" charset="0"/>
              </a:rPr>
              <a:t>    1 | 38.8623758053, -106.214532852 |       null</a:t>
            </a:r>
          </a:p>
          <a:p>
            <a:pPr marL="6350" indent="0" defTabSz="233363">
              <a:spcBef>
                <a:spcPts val="0"/>
              </a:spcBef>
              <a:spcAft>
                <a:spcPts val="0"/>
              </a:spcAft>
              <a:buNone/>
            </a:pP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(2 rows)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4" y="409958"/>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880467" flipH="1">
            <a:off x="4667654" y="1834067"/>
            <a:ext cx="700087" cy="651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567380" y="1852284"/>
            <a:ext cx="3236152" cy="523220"/>
          </a:xfrm>
          <a:prstGeom prst="rect">
            <a:avLst/>
          </a:prstGeom>
          <a:noFill/>
        </p:spPr>
        <p:txBody>
          <a:bodyPr wrap="square" rtlCol="0">
            <a:spAutoFit/>
          </a:bodyPr>
          <a:lstStyle/>
          <a:p>
            <a:r>
              <a:rPr lang="en-US" dirty="0" smtClean="0"/>
              <a:t>Negative values are sequenced right to left (remember the date line)</a:t>
            </a:r>
          </a:p>
        </p:txBody>
      </p:sp>
    </p:spTree>
    <p:extLst>
      <p:ext uri="{BB962C8B-B14F-4D97-AF65-F5344CB8AC3E}">
        <p14:creationId xmlns:p14="http://schemas.microsoft.com/office/powerpoint/2010/main" val="277119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from Point: Sorting</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24</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1055855"/>
            <a:ext cx="7986409" cy="1660815"/>
          </a:xfrm>
        </p:spPr>
        <p:txBody>
          <a:bodyPr/>
          <a:lstStyle/>
          <a:p>
            <a:pPr marL="6350" indent="0" defTabSz="233363">
              <a:spcBef>
                <a:spcPts val="0"/>
              </a:spcBef>
              <a:spcAft>
                <a:spcPts val="0"/>
              </a:spcAft>
              <a:buNone/>
            </a:pPr>
            <a:r>
              <a:rPr lang="en-US" sz="1800" dirty="0"/>
              <a:t>SELECT * FROM t1 WHERE </a:t>
            </a:r>
            <a:r>
              <a:rPr lang="en-US" sz="1800" dirty="0" err="1"/>
              <a:t>solr_query</a:t>
            </a:r>
            <a:r>
              <a:rPr lang="en-US" sz="1800" dirty="0"/>
              <a:t> </a:t>
            </a:r>
            <a:r>
              <a:rPr lang="en-US" sz="1800" dirty="0" smtClean="0"/>
              <a:t>=</a:t>
            </a:r>
          </a:p>
          <a:p>
            <a:pPr marL="6350" indent="0" defTabSz="233363">
              <a:spcBef>
                <a:spcPts val="0"/>
              </a:spcBef>
              <a:spcAft>
                <a:spcPts val="0"/>
              </a:spcAft>
              <a:buNone/>
            </a:pPr>
            <a:r>
              <a:rPr lang="en-US" sz="1800" dirty="0"/>
              <a:t>	</a:t>
            </a:r>
            <a:r>
              <a:rPr lang="en-US" sz="1800" dirty="0" smtClean="0"/>
              <a:t>'{"</a:t>
            </a:r>
            <a:r>
              <a:rPr lang="en-US" sz="1800" dirty="0"/>
              <a:t>q":"*:*", "</a:t>
            </a:r>
            <a:r>
              <a:rPr lang="en-US" sz="1800" dirty="0" err="1"/>
              <a:t>fq</a:t>
            </a:r>
            <a:r>
              <a:rPr lang="en-US" sz="1800" dirty="0"/>
              <a:t>": "{!</a:t>
            </a:r>
            <a:r>
              <a:rPr lang="en-US" sz="1800" dirty="0" err="1"/>
              <a:t>geofilt</a:t>
            </a:r>
            <a:r>
              <a:rPr lang="en-US" sz="1800" dirty="0"/>
              <a:t> </a:t>
            </a:r>
            <a:r>
              <a:rPr lang="en-US" sz="1800" dirty="0" err="1"/>
              <a:t>sfield</a:t>
            </a:r>
            <a:r>
              <a:rPr lang="en-US" sz="1800" dirty="0"/>
              <a:t>=</a:t>
            </a:r>
            <a:r>
              <a:rPr lang="en-US" sz="1800" dirty="0" err="1"/>
              <a:t>my_latlong</a:t>
            </a:r>
            <a:r>
              <a:rPr lang="en-US" sz="1800" dirty="0"/>
              <a:t> </a:t>
            </a:r>
            <a:endParaRPr lang="en-US" sz="1800" dirty="0" smtClean="0"/>
          </a:p>
          <a:p>
            <a:pPr marL="6350" indent="0" defTabSz="233363">
              <a:spcBef>
                <a:spcPts val="0"/>
              </a:spcBef>
              <a:spcAft>
                <a:spcPts val="0"/>
              </a:spcAft>
              <a:buNone/>
            </a:pPr>
            <a:r>
              <a:rPr lang="en-US" sz="1800" dirty="0"/>
              <a:t>	</a:t>
            </a:r>
            <a:r>
              <a:rPr lang="en-US" sz="1800" dirty="0" err="1" smtClean="0"/>
              <a:t>pt</a:t>
            </a:r>
            <a:r>
              <a:rPr lang="en-US" sz="1800" dirty="0" smtClean="0"/>
              <a:t>=38.86</a:t>
            </a:r>
            <a:r>
              <a:rPr lang="en-US" sz="1800" dirty="0"/>
              <a:t>,-106.21 d=30}", </a:t>
            </a:r>
            <a:endParaRPr lang="en-US" sz="1800" dirty="0" smtClean="0"/>
          </a:p>
          <a:p>
            <a:pPr marL="6350" indent="0" defTabSz="233363">
              <a:spcBef>
                <a:spcPts val="0"/>
              </a:spcBef>
              <a:spcAft>
                <a:spcPts val="0"/>
              </a:spcAft>
              <a:buNone/>
            </a:pPr>
            <a:r>
              <a:rPr lang="en-US" sz="1800" dirty="0"/>
              <a:t>	</a:t>
            </a:r>
            <a:r>
              <a:rPr lang="en-US" sz="1800" dirty="0" smtClean="0">
                <a:solidFill>
                  <a:srgbClr val="00B0F0"/>
                </a:solidFill>
              </a:rPr>
              <a:t>"</a:t>
            </a:r>
            <a:r>
              <a:rPr lang="en-US" sz="1800" dirty="0">
                <a:solidFill>
                  <a:srgbClr val="00B0F0"/>
                </a:solidFill>
              </a:rPr>
              <a:t>sort":"</a:t>
            </a:r>
            <a:r>
              <a:rPr lang="en-US" sz="1800" dirty="0" err="1" smtClean="0">
                <a:solidFill>
                  <a:srgbClr val="00B0F0"/>
                </a:solidFill>
              </a:rPr>
              <a:t>geodist</a:t>
            </a:r>
            <a:r>
              <a:rPr lang="en-US" sz="1800" dirty="0" smtClean="0">
                <a:solidFill>
                  <a:srgbClr val="00B0F0"/>
                </a:solidFill>
              </a:rPr>
              <a:t>(</a:t>
            </a:r>
            <a:r>
              <a:rPr lang="en-US" sz="1800" dirty="0" err="1" smtClean="0">
                <a:solidFill>
                  <a:srgbClr val="00B0F0"/>
                </a:solidFill>
              </a:rPr>
              <a:t>my_latlong</a:t>
            </a:r>
            <a:r>
              <a:rPr lang="en-US" sz="1800" dirty="0" smtClean="0">
                <a:solidFill>
                  <a:srgbClr val="00B0F0"/>
                </a:solidFill>
              </a:rPr>
              <a:t>, 38.86</a:t>
            </a:r>
            <a:r>
              <a:rPr lang="en-US" sz="1800" dirty="0">
                <a:solidFill>
                  <a:srgbClr val="00B0F0"/>
                </a:solidFill>
              </a:rPr>
              <a:t>,-106.21)  </a:t>
            </a:r>
            <a:r>
              <a:rPr lang="en-US" sz="1800" dirty="0" err="1">
                <a:solidFill>
                  <a:srgbClr val="00B0F0"/>
                </a:solidFill>
              </a:rPr>
              <a:t>asc</a:t>
            </a:r>
            <a:r>
              <a:rPr lang="en-US" sz="1800" dirty="0">
                <a:solidFill>
                  <a:srgbClr val="00B0F0"/>
                </a:solidFill>
              </a:rPr>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latin typeface="Courier New" pitchFamily="49" charset="0"/>
                <a:cs typeface="Courier New" pitchFamily="49" charset="0"/>
              </a:rPr>
              <a:t> col1 | </a:t>
            </a:r>
            <a:r>
              <a:rPr lang="en-US" sz="1800" dirty="0" err="1">
                <a:latin typeface="Courier New" pitchFamily="49" charset="0"/>
                <a:cs typeface="Courier New" pitchFamily="49" charset="0"/>
              </a:rPr>
              <a:t>my_latlong</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solr_query</a:t>
            </a: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a:t>
            </a:r>
          </a:p>
          <a:p>
            <a:pPr marL="6350" indent="0" defTabSz="233363">
              <a:spcBef>
                <a:spcPts val="0"/>
              </a:spcBef>
              <a:spcAft>
                <a:spcPts val="0"/>
              </a:spcAft>
              <a:buNone/>
            </a:pPr>
            <a:r>
              <a:rPr lang="en-US" sz="1800" dirty="0">
                <a:latin typeface="Courier New" pitchFamily="49" charset="0"/>
                <a:cs typeface="Courier New" pitchFamily="49" charset="0"/>
              </a:rPr>
              <a:t>    2 | 38.8618662055, -106.212043762 |       null</a:t>
            </a:r>
          </a:p>
          <a:p>
            <a:pPr marL="6350" indent="0" defTabSz="233363">
              <a:spcBef>
                <a:spcPts val="0"/>
              </a:spcBef>
              <a:spcAft>
                <a:spcPts val="0"/>
              </a:spcAft>
              <a:buNone/>
            </a:pPr>
            <a:r>
              <a:rPr lang="en-US" sz="1800" dirty="0">
                <a:latin typeface="Courier New" pitchFamily="49" charset="0"/>
                <a:cs typeface="Courier New" pitchFamily="49" charset="0"/>
              </a:rPr>
              <a:t>    1 | 38.8623758053, -106.214532852 |       </a:t>
            </a:r>
            <a:r>
              <a:rPr lang="en-US" sz="1800" dirty="0" smtClean="0">
                <a:latin typeface="Courier New" pitchFamily="49" charset="0"/>
                <a:cs typeface="Courier New" pitchFamily="49" charset="0"/>
              </a:rPr>
              <a:t>null</a:t>
            </a:r>
          </a:p>
          <a:p>
            <a:pPr marL="6350" indent="0" defTabSz="233363">
              <a:spcBef>
                <a:spcPts val="0"/>
              </a:spcBef>
              <a:spcAft>
                <a:spcPts val="0"/>
              </a:spcAft>
              <a:buNone/>
            </a:pP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t>"</a:t>
            </a:r>
            <a:r>
              <a:rPr lang="en-US" sz="1800" dirty="0" err="1"/>
              <a:t>sort":"sum</a:t>
            </a:r>
            <a:r>
              <a:rPr lang="en-US" sz="1800" dirty="0"/>
              <a:t>(col3, col4)  </a:t>
            </a:r>
            <a:r>
              <a:rPr lang="en-US" sz="1800" dirty="0" err="1"/>
              <a:t>asc</a:t>
            </a:r>
            <a:r>
              <a:rPr lang="en-US" sz="1800" dirty="0"/>
              <a:t>" </a:t>
            </a:r>
            <a:r>
              <a:rPr lang="en-US" sz="1800" dirty="0" smtClean="0"/>
              <a:t>}';  </a:t>
            </a:r>
            <a:r>
              <a:rPr lang="en-US" sz="1800" dirty="0" smtClean="0">
                <a:solidFill>
                  <a:srgbClr val="00B0F0"/>
                </a:solidFill>
              </a:rPr>
              <a:t>??</a:t>
            </a:r>
            <a:endParaRPr lang="en-US" sz="1800" dirty="0">
              <a:solidFill>
                <a:srgbClr val="00B0F0"/>
              </a:solidFill>
            </a:endParaRPr>
          </a:p>
          <a:p>
            <a:pPr marL="6350" indent="0" defTabSz="233363">
              <a:spcBef>
                <a:spcPts val="0"/>
              </a:spcBef>
              <a:spcAft>
                <a:spcPts val="0"/>
              </a:spcAft>
              <a:buNone/>
            </a:pPr>
            <a:endParaRPr lang="en-US" sz="1800" dirty="0">
              <a:latin typeface="+mj-lt"/>
              <a:cs typeface="Courier New" pitchFamily="49"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4" y="409958"/>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32166">
            <a:off x="5667621" y="1451124"/>
            <a:ext cx="464105" cy="42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0334" y="918752"/>
            <a:ext cx="586956" cy="73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9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57200" y="2881698"/>
            <a:ext cx="3409406" cy="1189095"/>
          </a:xfrm>
        </p:spPr>
        <p:txBody>
          <a:bodyPr/>
          <a:lstStyle/>
          <a:p>
            <a:r>
              <a:rPr lang="en-US" dirty="0"/>
              <a:t>Distance from point, </a:t>
            </a:r>
            <a:r>
              <a:rPr lang="en-US" dirty="0" smtClean="0"/>
              <a:t>radius, bounding box, arbitrary rectangle. </a:t>
            </a:r>
          </a:p>
          <a:p>
            <a:r>
              <a:rPr lang="en-US" sz="2400" dirty="0" smtClean="0"/>
              <a:t>REVIEW</a:t>
            </a:r>
            <a:endParaRPr lang="en-US" sz="2400" dirty="0"/>
          </a:p>
          <a:p>
            <a:endParaRPr lang="en-US" dirty="0"/>
          </a:p>
        </p:txBody>
      </p:sp>
      <p:sp>
        <p:nvSpPr>
          <p:cNvPr id="5" name="Title 4"/>
          <p:cNvSpPr>
            <a:spLocks noGrp="1"/>
          </p:cNvSpPr>
          <p:nvPr>
            <p:ph type="title"/>
          </p:nvPr>
        </p:nvSpPr>
        <p:spPr/>
        <p:txBody>
          <a:bodyPr/>
          <a:lstStyle/>
          <a:p>
            <a:r>
              <a:rPr lang="en-US" dirty="0" smtClean="0"/>
              <a:t>End to End Example: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25</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
        <p:nvSpPr>
          <p:cNvPr id="8"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DSE cluster, with Search enabled</a:t>
            </a:r>
          </a:p>
          <a:p>
            <a:pPr marL="285750" indent="-285750">
              <a:buFont typeface="Arial" pitchFamily="34" charset="0"/>
              <a:buChar char="•"/>
            </a:pPr>
            <a:r>
              <a:rPr lang="en-US" sz="1800" dirty="0" smtClean="0"/>
              <a:t>Authority to make tables, other</a:t>
            </a:r>
          </a:p>
          <a:p>
            <a:pPr marL="285750" indent="-285750">
              <a:buFont typeface="Arial" pitchFamily="34" charset="0"/>
              <a:buChar char="•"/>
            </a:pPr>
            <a:r>
              <a:rPr lang="en-US" sz="1800" dirty="0" smtClean="0"/>
              <a:t>CQLSH/Studio access-</a:t>
            </a:r>
          </a:p>
          <a:p>
            <a:pPr marL="285750" indent="-285750">
              <a:buFont typeface="Arial" pitchFamily="34" charset="0"/>
              <a:buChar char="•"/>
            </a:pPr>
            <a:endParaRPr lang="en-US" sz="1800" dirty="0"/>
          </a:p>
          <a:p>
            <a:pPr marL="285750" indent="-285750">
              <a:buFont typeface="Arial" pitchFamily="34" charset="0"/>
              <a:buChar char="•"/>
            </a:pPr>
            <a:r>
              <a:rPr lang="en-US" sz="1800" dirty="0"/>
              <a:t>Example uses field type </a:t>
            </a:r>
            <a:r>
              <a:rPr lang="en-US" sz="1800" dirty="0" err="1"/>
              <a:t>LatLonType</a:t>
            </a:r>
            <a:r>
              <a:rPr lang="en-US" sz="1800" dirty="0"/>
              <a:t>, which is most common</a:t>
            </a:r>
          </a:p>
          <a:p>
            <a:pPr marL="285750" indent="-285750">
              <a:buFont typeface="Arial" pitchFamily="34" charset="0"/>
              <a:buChar char="•"/>
            </a:pPr>
            <a:endParaRPr lang="en-US" sz="1800" dirty="0" smtClean="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63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1889" y="270472"/>
            <a:ext cx="2554685" cy="548048"/>
          </a:xfrm>
        </p:spPr>
        <p:txBody>
          <a:bodyPr/>
          <a:lstStyle/>
          <a:p>
            <a:r>
              <a:rPr lang="en-US" dirty="0" smtClean="0"/>
              <a:t>Previously:</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26</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457199" y="516963"/>
            <a:ext cx="8229601" cy="1660815"/>
          </a:xfrm>
        </p:spPr>
        <p:txBody>
          <a:bodyPr/>
          <a:lstStyle/>
          <a:p>
            <a:pPr defTabSz="233363">
              <a:spcBef>
                <a:spcPts val="0"/>
              </a:spcBef>
              <a:spcAft>
                <a:spcPts val="0"/>
              </a:spcAft>
            </a:pPr>
            <a:r>
              <a:rPr lang="en-US" sz="1800" dirty="0" smtClean="0"/>
              <a:t>Query from point (in various means)</a:t>
            </a:r>
          </a:p>
          <a:p>
            <a:pPr defTabSz="233363">
              <a:spcBef>
                <a:spcPts val="0"/>
              </a:spcBef>
              <a:spcAft>
                <a:spcPts val="0"/>
              </a:spcAft>
            </a:pPr>
            <a:endParaRPr lang="en-US" sz="1800" dirty="0"/>
          </a:p>
          <a:p>
            <a:pPr defTabSz="233363">
              <a:spcBef>
                <a:spcPts val="0"/>
              </a:spcBef>
              <a:spcAft>
                <a:spcPts val="0"/>
              </a:spcAft>
            </a:pPr>
            <a:r>
              <a:rPr lang="en-US" sz="1800" dirty="0" smtClean="0"/>
              <a:t>Field types,</a:t>
            </a:r>
          </a:p>
          <a:p>
            <a:pPr marL="6350" indent="0" defTabSz="233363">
              <a:spcBef>
                <a:spcPts val="0"/>
              </a:spcBef>
              <a:spcAft>
                <a:spcPts val="0"/>
              </a:spcAft>
              <a:buNone/>
            </a:pPr>
            <a:r>
              <a:rPr lang="en-US" sz="1800" dirty="0"/>
              <a:t>	</a:t>
            </a:r>
            <a:r>
              <a:rPr lang="en-US" sz="1800" dirty="0" smtClean="0"/>
              <a:t>	- </a:t>
            </a:r>
            <a:r>
              <a:rPr lang="en-US" sz="1800" dirty="0" err="1" smtClean="0">
                <a:solidFill>
                  <a:srgbClr val="00B0F0"/>
                </a:solidFill>
              </a:rPr>
              <a:t>LatLonType</a:t>
            </a:r>
            <a:r>
              <a:rPr lang="en-US" sz="1800" dirty="0" smtClean="0"/>
              <a:t> (what we used; deprecated, use RPT for new work)</a:t>
            </a:r>
          </a:p>
          <a:p>
            <a:pPr marL="6350" indent="0" defTabSz="233363">
              <a:spcBef>
                <a:spcPts val="0"/>
              </a:spcBef>
              <a:spcAft>
                <a:spcPts val="0"/>
              </a:spcAft>
              <a:buNone/>
            </a:pPr>
            <a:r>
              <a:rPr lang="en-US" sz="1800" dirty="0"/>
              <a:t>	</a:t>
            </a:r>
            <a:r>
              <a:rPr lang="en-US" sz="1800" dirty="0" smtClean="0"/>
              <a:t>	- </a:t>
            </a:r>
            <a:r>
              <a:rPr lang="en-US" sz="1800" dirty="0" err="1" smtClean="0"/>
              <a:t>PointType</a:t>
            </a:r>
            <a:r>
              <a:rPr lang="en-US" sz="1800" dirty="0" smtClean="0"/>
              <a:t>, non-geo version of </a:t>
            </a:r>
            <a:r>
              <a:rPr lang="en-US" sz="1800" dirty="0" err="1" smtClean="0"/>
              <a:t>LatLonType</a:t>
            </a:r>
            <a:r>
              <a:rPr lang="en-US" sz="1800" dirty="0" smtClean="0"/>
              <a:t> (also deprecated)</a:t>
            </a:r>
          </a:p>
          <a:p>
            <a:pPr marL="6350" indent="0" defTabSz="233363">
              <a:spcBef>
                <a:spcPts val="0"/>
              </a:spcBef>
              <a:spcAft>
                <a:spcPts val="0"/>
              </a:spcAft>
              <a:buNone/>
            </a:pPr>
            <a:endParaRPr lang="en-US" sz="1800" dirty="0" smtClean="0"/>
          </a:p>
          <a:p>
            <a:pPr marL="6350" indent="0" defTabSz="233363">
              <a:spcBef>
                <a:spcPts val="0"/>
              </a:spcBef>
              <a:spcAft>
                <a:spcPts val="0"/>
              </a:spcAft>
              <a:buNone/>
            </a:pPr>
            <a:r>
              <a:rPr lang="en-US" sz="1800" dirty="0"/>
              <a:t>	</a:t>
            </a:r>
            <a:r>
              <a:rPr lang="en-US" sz="1800" dirty="0" smtClean="0"/>
              <a:t>	- </a:t>
            </a:r>
            <a:r>
              <a:rPr lang="en-US" sz="1800" dirty="0" err="1" smtClean="0"/>
              <a:t>LatLonPointSpatialField</a:t>
            </a:r>
            <a:r>
              <a:rPr lang="en-US" sz="1800" dirty="0" smtClean="0"/>
              <a:t>  (97% backwards compatible with above, but ??)</a:t>
            </a:r>
          </a:p>
          <a:p>
            <a:pPr marL="6350" indent="0" defTabSz="233363">
              <a:spcBef>
                <a:spcPts val="0"/>
              </a:spcBef>
              <a:spcAft>
                <a:spcPts val="0"/>
              </a:spcAft>
              <a:buNone/>
            </a:pPr>
            <a:r>
              <a:rPr lang="en-US" sz="1800" dirty="0"/>
              <a:t>	</a:t>
            </a:r>
            <a:r>
              <a:rPr lang="en-US" sz="1800" dirty="0" smtClean="0"/>
              <a:t>	</a:t>
            </a:r>
          </a:p>
          <a:p>
            <a:pPr marL="6350" indent="0" defTabSz="233363">
              <a:spcBef>
                <a:spcPts val="0"/>
              </a:spcBef>
              <a:spcAft>
                <a:spcPts val="0"/>
              </a:spcAft>
              <a:buNone/>
            </a:pPr>
            <a:r>
              <a:rPr lang="en-US" sz="1800" dirty="0"/>
              <a:t>	</a:t>
            </a:r>
            <a:r>
              <a:rPr lang="en-US" sz="1800" dirty="0" smtClean="0"/>
              <a:t>	- </a:t>
            </a:r>
            <a:r>
              <a:rPr lang="en-US" sz="1800" dirty="0" err="1" smtClean="0"/>
              <a:t>SpatialRecursive</a:t>
            </a:r>
            <a:r>
              <a:rPr lang="en-US" sz="1800" dirty="0" err="1" smtClean="0">
                <a:solidFill>
                  <a:srgbClr val="00B0F0"/>
                </a:solidFill>
              </a:rPr>
              <a:t>PrefixTree</a:t>
            </a:r>
            <a:r>
              <a:rPr lang="en-US" sz="1800" dirty="0" err="1" smtClean="0"/>
              <a:t>FieldType</a:t>
            </a:r>
            <a:r>
              <a:rPr lang="en-US" sz="1800" dirty="0" smtClean="0"/>
              <a:t> (RPT) &amp;</a:t>
            </a:r>
          </a:p>
          <a:p>
            <a:pPr marL="6350" indent="0" defTabSz="233363">
              <a:spcBef>
                <a:spcPts val="0"/>
              </a:spcBef>
              <a:spcAft>
                <a:spcPts val="0"/>
              </a:spcAft>
              <a:buNone/>
            </a:pPr>
            <a:r>
              <a:rPr lang="en-US" sz="1800" dirty="0"/>
              <a:t>	</a:t>
            </a:r>
            <a:r>
              <a:rPr lang="en-US" sz="1800" dirty="0" smtClean="0"/>
              <a:t>	   </a:t>
            </a:r>
            <a:r>
              <a:rPr lang="en-US" sz="1800" dirty="0" err="1" smtClean="0"/>
              <a:t>RptWithGeometrySpatialField</a:t>
            </a:r>
            <a:endParaRPr lang="en-US" sz="1800" dirty="0" smtClean="0"/>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	</a:t>
            </a:r>
            <a:r>
              <a:rPr lang="en-US" sz="1800" dirty="0" smtClean="0"/>
              <a:t>	- </a:t>
            </a:r>
            <a:r>
              <a:rPr lang="en-US" sz="1800" dirty="0" err="1" smtClean="0"/>
              <a:t>BBoxField</a:t>
            </a:r>
            <a:endParaRPr lang="en-US" sz="1800" dirty="0" smtClean="0"/>
          </a:p>
          <a:p>
            <a:pPr marL="6350" indent="0" defTabSz="233363">
              <a:spcBef>
                <a:spcPts val="0"/>
              </a:spcBef>
              <a:spcAft>
                <a:spcPts val="0"/>
              </a:spcAft>
              <a:buNone/>
            </a:pPr>
            <a:r>
              <a:rPr lang="en-US" sz="1800" dirty="0" smtClean="0"/>
              <a:t>	</a:t>
            </a:r>
          </a:p>
          <a:p>
            <a:pPr marL="6350" lvl="1" indent="0" defTabSz="233363">
              <a:spcBef>
                <a:spcPts val="0"/>
              </a:spcBef>
              <a:spcAft>
                <a:spcPts val="0"/>
              </a:spcAft>
              <a:buSzPct val="100000"/>
              <a:buNone/>
            </a:pPr>
            <a:r>
              <a:rPr lang="en-US" sz="1800" dirty="0"/>
              <a:t>	https://lucene.apache.org/solr/guide/6_6/spatial-search.html</a:t>
            </a:r>
          </a:p>
          <a:p>
            <a:pPr marL="6350" indent="0" defTabSz="233363">
              <a:spcBef>
                <a:spcPts val="0"/>
              </a:spcBef>
              <a:spcAft>
                <a:spcPts val="0"/>
              </a:spcAft>
              <a:buNone/>
            </a:pPr>
            <a:endParaRPr lang="en-US" sz="1800" dirty="0"/>
          </a:p>
          <a:p>
            <a:pPr marL="6350" indent="0" defTabSz="233363">
              <a:spcBef>
                <a:spcPts val="0"/>
              </a:spcBef>
              <a:spcAft>
                <a:spcPts val="0"/>
              </a:spcAft>
              <a:buNone/>
            </a:pPr>
            <a:endParaRPr lang="en-US" sz="18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178" y="2667153"/>
            <a:ext cx="557160" cy="69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122338" y="2781479"/>
            <a:ext cx="1794235" cy="830997"/>
          </a:xfrm>
          <a:prstGeom prst="rect">
            <a:avLst/>
          </a:prstGeom>
          <a:noFill/>
        </p:spPr>
        <p:txBody>
          <a:bodyPr wrap="square" rtlCol="0">
            <a:spAutoFit/>
          </a:bodyPr>
          <a:lstStyle/>
          <a:p>
            <a:r>
              <a:rPr lang="en-US" sz="1600" b="1" dirty="0" smtClean="0"/>
              <a:t>Where have we heard this term before ?</a:t>
            </a: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409452" y="3787766"/>
            <a:ext cx="430307" cy="9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5014462" y="818520"/>
            <a:ext cx="557160" cy="5571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412597" y="614239"/>
            <a:ext cx="565895" cy="5658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98384" y="928409"/>
            <a:ext cx="1323954" cy="3373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162528" y="2854856"/>
            <a:ext cx="589341" cy="50805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31082" y="2516626"/>
            <a:ext cx="797002" cy="338554"/>
          </a:xfrm>
          <a:prstGeom prst="rect">
            <a:avLst/>
          </a:prstGeom>
          <a:noFill/>
        </p:spPr>
        <p:txBody>
          <a:bodyPr wrap="square" rtlCol="0">
            <a:spAutoFit/>
          </a:bodyPr>
          <a:lstStyle/>
          <a:p>
            <a:r>
              <a:rPr lang="en-US" sz="1600" b="1" dirty="0" smtClean="0"/>
              <a:t>Adds</a:t>
            </a:r>
          </a:p>
        </p:txBody>
      </p:sp>
    </p:spTree>
    <p:extLst>
      <p:ext uri="{BB962C8B-B14F-4D97-AF65-F5344CB8AC3E}">
        <p14:creationId xmlns:p14="http://schemas.microsoft.com/office/powerpoint/2010/main" val="2771198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Sort Changes with Field Type</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27</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
        <p:nvSpPr>
          <p:cNvPr id="9"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a:t>T</a:t>
            </a:r>
            <a:r>
              <a:rPr lang="en-US" sz="1800" dirty="0" smtClean="0"/>
              <a:t>he syntax to sort changes when using different field types </a:t>
            </a:r>
          </a:p>
          <a:p>
            <a:pPr marL="285750" indent="-285750">
              <a:buFont typeface="Arial" pitchFamily="34" charset="0"/>
              <a:buChar char="•"/>
            </a:pPr>
            <a:endParaRPr lang="en-US" sz="1800" dirty="0"/>
          </a:p>
          <a:p>
            <a:pPr marL="285750" indent="-285750">
              <a:buFont typeface="Arial" pitchFamily="34" charset="0"/>
              <a:buChar char="•"/>
            </a:pPr>
            <a:r>
              <a:rPr lang="en-US" sz="1800" dirty="0" smtClean="0"/>
              <a:t>90+% of examples in world are </a:t>
            </a:r>
            <a:r>
              <a:rPr lang="en-US" sz="1800" dirty="0" err="1" smtClean="0"/>
              <a:t>LatLonType</a:t>
            </a:r>
            <a:endParaRPr lang="en-US" sz="1800" dirty="0" smtClean="0"/>
          </a:p>
          <a:p>
            <a:pPr marL="285750" indent="-285750">
              <a:buFont typeface="Arial" pitchFamily="34" charset="0"/>
              <a:buChar char="•"/>
            </a:pPr>
            <a:r>
              <a:rPr lang="en-US" sz="1800" dirty="0" smtClean="0"/>
              <a:t>Skip </a:t>
            </a:r>
            <a:r>
              <a:rPr lang="en-US" sz="1800" dirty="0" err="1" smtClean="0"/>
              <a:t>LatLonPointSpatialField</a:t>
            </a:r>
            <a:r>
              <a:rPr lang="en-US" sz="1800" dirty="0" smtClean="0"/>
              <a:t> ??</a:t>
            </a:r>
          </a:p>
          <a:p>
            <a:pPr marL="285750" indent="-285750">
              <a:buFont typeface="Arial" pitchFamily="34" charset="0"/>
              <a:buChar char="•"/>
            </a:pPr>
            <a:endParaRPr lang="en-US" sz="1800" dirty="0" smtClean="0"/>
          </a:p>
          <a:p>
            <a:pPr marL="285750" indent="-285750">
              <a:buFont typeface="Arial" pitchFamily="34" charset="0"/>
              <a:buChar char="•"/>
            </a:pPr>
            <a:r>
              <a:rPr lang="en-US" sz="1800" dirty="0" smtClean="0"/>
              <a:t>Move to RPT-</a:t>
            </a:r>
          </a:p>
          <a:p>
            <a:pPr lvl="3" defTabSz="233363"/>
            <a:r>
              <a:rPr lang="en-US" sz="1800" dirty="0" smtClean="0"/>
              <a:t>		- Can support for polygons, but 		</a:t>
            </a:r>
            <a:r>
              <a:rPr lang="en-US" sz="1800" dirty="0"/>
              <a:t>	</a:t>
            </a:r>
            <a:r>
              <a:rPr lang="en-US" sz="1800" dirty="0" smtClean="0"/>
              <a:t>			polygons not required </a:t>
            </a:r>
          </a:p>
          <a:p>
            <a:pPr lvl="3" defTabSz="233363"/>
            <a:r>
              <a:rPr lang="en-US" sz="1800" dirty="0"/>
              <a:t>	</a:t>
            </a:r>
            <a:r>
              <a:rPr lang="en-US" sz="1800" dirty="0" smtClean="0"/>
              <a:t>	- No dynamic field required</a:t>
            </a:r>
          </a:p>
          <a:p>
            <a:pPr lvl="3" defTabSz="233363"/>
            <a:r>
              <a:rPr lang="en-US" sz="1800" dirty="0"/>
              <a:t>	</a:t>
            </a:r>
            <a:r>
              <a:rPr lang="en-US" sz="1800" dirty="0" smtClean="0"/>
              <a:t>	- No commas to data</a:t>
            </a:r>
          </a:p>
          <a:p>
            <a:pPr lvl="3" defTabSz="233363"/>
            <a:r>
              <a:rPr lang="en-US" sz="1800" dirty="0"/>
              <a:t>	</a:t>
            </a:r>
            <a:r>
              <a:rPr lang="en-US" sz="1800" dirty="0" smtClean="0"/>
              <a:t>	- Different sort syntax</a:t>
            </a:r>
          </a:p>
        </p:txBody>
      </p:sp>
    </p:spTree>
    <p:extLst>
      <p:ext uri="{BB962C8B-B14F-4D97-AF65-F5344CB8AC3E}">
        <p14:creationId xmlns:p14="http://schemas.microsoft.com/office/powerpoint/2010/main" val="375081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4234" y="542846"/>
            <a:ext cx="4032341" cy="548048"/>
          </a:xfrm>
        </p:spPr>
        <p:txBody>
          <a:bodyPr/>
          <a:lstStyle/>
          <a:p>
            <a:r>
              <a:rPr lang="en-US" dirty="0" err="1" smtClean="0"/>
              <a:t>LatLonPointSpatialField</a:t>
            </a:r>
            <a:r>
              <a:rPr lang="en-US" dirty="0" smtClean="0"/>
              <a:t>, other .. sort will change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28</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270472"/>
            <a:ext cx="7040217" cy="1660815"/>
          </a:xfrm>
        </p:spPr>
        <p:txBody>
          <a:bodyPr/>
          <a:lstStyle/>
          <a:p>
            <a:pPr marL="6350" indent="0" defTabSz="233363">
              <a:spcBef>
                <a:spcPts val="0"/>
              </a:spcBef>
              <a:spcAft>
                <a:spcPts val="0"/>
              </a:spcAft>
              <a:buNone/>
            </a:pPr>
            <a:r>
              <a:rPr lang="en-US" sz="1800" dirty="0" smtClean="0"/>
              <a:t>ALTER </a:t>
            </a:r>
            <a:r>
              <a:rPr lang="en-US" sz="1800" dirty="0"/>
              <a:t>SEARCH INDEX SCHEMA </a:t>
            </a:r>
            <a:endParaRPr lang="en-US" sz="1800" dirty="0" smtClean="0"/>
          </a:p>
          <a:p>
            <a:pPr marL="6350" indent="0" defTabSz="233363">
              <a:spcBef>
                <a:spcPts val="0"/>
              </a:spcBef>
              <a:spcAft>
                <a:spcPts val="0"/>
              </a:spcAft>
              <a:buNone/>
            </a:pPr>
            <a:r>
              <a:rPr lang="en-US" sz="1800" dirty="0"/>
              <a:t>	</a:t>
            </a:r>
            <a:r>
              <a:rPr lang="en-US" sz="1800" dirty="0" smtClean="0"/>
              <a:t>ON t2 ADD </a:t>
            </a:r>
            <a:r>
              <a:rPr lang="en-US" sz="1800" dirty="0" err="1"/>
              <a:t>types.fieldType</a:t>
            </a:r>
            <a:r>
              <a:rPr lang="en-US" sz="1800" dirty="0" smtClean="0"/>
              <a:t>[</a:t>
            </a:r>
          </a:p>
          <a:p>
            <a:pPr marL="6350" indent="0" defTabSz="233363">
              <a:spcBef>
                <a:spcPts val="0"/>
              </a:spcBef>
              <a:spcAft>
                <a:spcPts val="0"/>
              </a:spcAft>
              <a:buNone/>
            </a:pPr>
            <a:r>
              <a:rPr lang="en-US" sz="1800" dirty="0"/>
              <a:t>	</a:t>
            </a:r>
            <a:r>
              <a:rPr lang="en-US" sz="1800" dirty="0" smtClean="0"/>
              <a:t>@</a:t>
            </a:r>
            <a:r>
              <a:rPr lang="en-US" sz="1800" dirty="0"/>
              <a:t>name</a:t>
            </a:r>
            <a:r>
              <a:rPr lang="en-US" sz="1800" dirty="0" smtClean="0"/>
              <a:t>='</a:t>
            </a:r>
            <a:r>
              <a:rPr lang="en-US" sz="1800" dirty="0" err="1" smtClean="0"/>
              <a:t>ft_latlong</a:t>
            </a:r>
            <a:r>
              <a:rPr lang="en-US" sz="1800" dirty="0"/>
              <a:t>',</a:t>
            </a:r>
          </a:p>
          <a:p>
            <a:pPr marL="6350" indent="0" defTabSz="233363">
              <a:spcBef>
                <a:spcPts val="0"/>
              </a:spcBef>
              <a:spcAft>
                <a:spcPts val="0"/>
              </a:spcAft>
              <a:buNone/>
            </a:pPr>
            <a:r>
              <a:rPr lang="en-US" sz="1800" dirty="0"/>
              <a:t>	</a:t>
            </a:r>
            <a:r>
              <a:rPr lang="en-US" sz="1800" dirty="0" smtClean="0"/>
              <a:t>@</a:t>
            </a:r>
            <a:r>
              <a:rPr lang="en-US" sz="1800" dirty="0"/>
              <a:t>class='</a:t>
            </a:r>
            <a:r>
              <a:rPr lang="en-US" sz="1800" dirty="0" err="1"/>
              <a:t>solr.SpatialRecursivePrefixTreeFieldType</a:t>
            </a:r>
            <a:r>
              <a:rPr lang="en-US" sz="1800" dirty="0"/>
              <a:t>',</a:t>
            </a:r>
          </a:p>
          <a:p>
            <a:pPr marL="6350" indent="0" defTabSz="233363">
              <a:spcBef>
                <a:spcPts val="0"/>
              </a:spcBef>
              <a:spcAft>
                <a:spcPts val="0"/>
              </a:spcAft>
              <a:buNone/>
            </a:pPr>
            <a:r>
              <a:rPr lang="en-US" sz="1800" dirty="0"/>
              <a:t>	</a:t>
            </a:r>
            <a:r>
              <a:rPr lang="en-US" sz="1800" dirty="0" smtClean="0"/>
              <a:t>@</a:t>
            </a:r>
            <a:r>
              <a:rPr lang="en-US" sz="1800" dirty="0" err="1"/>
              <a:t>distErrPct</a:t>
            </a:r>
            <a:r>
              <a:rPr lang="en-US" sz="1800" dirty="0"/>
              <a:t>='0.025', @</a:t>
            </a:r>
            <a:r>
              <a:rPr lang="en-US" sz="1800" dirty="0" err="1"/>
              <a:t>maxDistErr</a:t>
            </a:r>
            <a:r>
              <a:rPr lang="en-US" sz="1800" dirty="0"/>
              <a:t>='0.000009',</a:t>
            </a:r>
          </a:p>
          <a:p>
            <a:pPr marL="6350" indent="0" defTabSz="233363">
              <a:spcBef>
                <a:spcPts val="0"/>
              </a:spcBef>
              <a:spcAft>
                <a:spcPts val="0"/>
              </a:spcAft>
              <a:buNone/>
            </a:pPr>
            <a:r>
              <a:rPr lang="en-US" sz="1800" dirty="0"/>
              <a:t>	</a:t>
            </a:r>
            <a:r>
              <a:rPr lang="en-US" sz="1800" dirty="0" smtClean="0"/>
              <a:t>@</a:t>
            </a:r>
            <a:r>
              <a:rPr lang="en-US" sz="1800" dirty="0"/>
              <a:t>units='degrees</a:t>
            </a:r>
            <a:r>
              <a:rPr lang="en-US" sz="1800" dirty="0" smtClean="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b="1" dirty="0" smtClean="0"/>
              <a:t>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SELECT * FROM t2 WHERE </a:t>
            </a:r>
            <a:r>
              <a:rPr lang="en-US" sz="1800" dirty="0" err="1"/>
              <a:t>solr_query</a:t>
            </a:r>
            <a:r>
              <a:rPr lang="en-US" sz="1800" dirty="0"/>
              <a:t> =</a:t>
            </a:r>
          </a:p>
          <a:p>
            <a:pPr marL="6350" indent="0" defTabSz="233363">
              <a:spcBef>
                <a:spcPts val="0"/>
              </a:spcBef>
              <a:spcAft>
                <a:spcPts val="0"/>
              </a:spcAft>
              <a:buNone/>
            </a:pPr>
            <a:r>
              <a:rPr lang="en-US" sz="1800" dirty="0"/>
              <a:t>   '{"q":"*:*", "</a:t>
            </a:r>
            <a:r>
              <a:rPr lang="en-US" sz="1800" dirty="0" err="1"/>
              <a:t>fq</a:t>
            </a:r>
            <a:r>
              <a:rPr lang="en-US" sz="1800" dirty="0"/>
              <a:t>": "{!</a:t>
            </a:r>
            <a:r>
              <a:rPr lang="en-US" sz="1800" dirty="0" err="1"/>
              <a:t>geofilt</a:t>
            </a:r>
            <a:r>
              <a:rPr lang="en-US" sz="1800" dirty="0"/>
              <a:t> </a:t>
            </a:r>
            <a:r>
              <a:rPr lang="en-US" sz="1800" dirty="0" err="1"/>
              <a:t>sfield</a:t>
            </a:r>
            <a:r>
              <a:rPr lang="en-US" sz="1800" dirty="0"/>
              <a:t>=</a:t>
            </a:r>
            <a:r>
              <a:rPr lang="en-US" sz="1800" dirty="0" err="1"/>
              <a:t>my_latlong</a:t>
            </a:r>
            <a:r>
              <a:rPr lang="en-US" sz="1800" dirty="0"/>
              <a:t> </a:t>
            </a:r>
            <a:r>
              <a:rPr lang="en-US" sz="1800" dirty="0" err="1"/>
              <a:t>pt</a:t>
            </a:r>
            <a:r>
              <a:rPr lang="en-US" sz="1800" dirty="0"/>
              <a:t>=38.86,-106.21 d=30}", "sort":"</a:t>
            </a:r>
            <a:r>
              <a:rPr lang="en-US" sz="1800" dirty="0" err="1"/>
              <a:t>geodist</a:t>
            </a:r>
            <a:r>
              <a:rPr lang="en-US" sz="1800" dirty="0"/>
              <a:t>(my_latlong,38.86,-106.21)  </a:t>
            </a:r>
            <a:r>
              <a:rPr lang="en-US" sz="1800" dirty="0" err="1"/>
              <a:t>asc</a:t>
            </a:r>
            <a:r>
              <a:rPr lang="en-US" sz="1800" dirty="0" smtClean="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err="1">
                <a:solidFill>
                  <a:srgbClr val="FF0000"/>
                </a:solidFill>
              </a:rPr>
              <a:t>InvalidRequest</a:t>
            </a:r>
            <a:r>
              <a:rPr lang="en-US" sz="1800" dirty="0">
                <a:solidFill>
                  <a:srgbClr val="FF0000"/>
                </a:solidFill>
              </a:rPr>
              <a:t>: Error from server: code=2200 [Invalid query] message="sort </a:t>
            </a:r>
            <a:r>
              <a:rPr lang="en-US" sz="1800" dirty="0" err="1">
                <a:solidFill>
                  <a:srgbClr val="FF0000"/>
                </a:solidFill>
              </a:rPr>
              <a:t>param</a:t>
            </a:r>
            <a:r>
              <a:rPr lang="en-US" sz="1800" dirty="0">
                <a:solidFill>
                  <a:srgbClr val="FF0000"/>
                </a:solidFill>
              </a:rPr>
              <a:t> could not be parsed as a query, and is not a field that exists in the index: </a:t>
            </a:r>
            <a:r>
              <a:rPr lang="en-US" sz="1800" dirty="0" err="1">
                <a:solidFill>
                  <a:srgbClr val="FF0000"/>
                </a:solidFill>
              </a:rPr>
              <a:t>geodist</a:t>
            </a:r>
            <a:r>
              <a:rPr lang="en-US" sz="1800" dirty="0">
                <a:solidFill>
                  <a:srgbClr val="FF0000"/>
                </a:solidFill>
              </a:rPr>
              <a:t>(my_latlong,38.86,-106.21)"</a:t>
            </a:r>
          </a:p>
          <a:p>
            <a:pPr marL="6350" indent="0" defTabSz="233363">
              <a:spcBef>
                <a:spcPts val="0"/>
              </a:spcBef>
              <a:spcAft>
                <a:spcPts val="0"/>
              </a:spcAft>
              <a:buNone/>
            </a:pPr>
            <a:endParaRPr lang="en-US" sz="1800" dirty="0"/>
          </a:p>
        </p:txBody>
      </p:sp>
    </p:spTree>
    <p:extLst>
      <p:ext uri="{BB962C8B-B14F-4D97-AF65-F5344CB8AC3E}">
        <p14:creationId xmlns:p14="http://schemas.microsoft.com/office/powerpoint/2010/main" val="1001178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RPT with Sort</a:t>
            </a:r>
            <a:endParaRPr lang="en-US" dirty="0"/>
          </a:p>
        </p:txBody>
      </p:sp>
      <p:sp>
        <p:nvSpPr>
          <p:cNvPr id="6" name="Title 5"/>
          <p:cNvSpPr>
            <a:spLocks noGrp="1"/>
          </p:cNvSpPr>
          <p:nvPr>
            <p:ph type="title"/>
          </p:nvPr>
        </p:nvSpPr>
        <p:spPr/>
        <p:txBody>
          <a:bodyPr/>
          <a:lstStyle/>
          <a:p>
            <a:r>
              <a:rPr lang="en-US" dirty="0" smtClean="0"/>
              <a:t>End to End Example:</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29</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txBox="1">
            <a:spLocks/>
          </p:cNvSpPr>
          <p:nvPr/>
        </p:nvSpPr>
        <p:spPr>
          <a:xfrm>
            <a:off x="4477579" y="631490"/>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smtClean="0"/>
              <a:t>RPT Example</a:t>
            </a:r>
          </a:p>
          <a:p>
            <a:pPr marL="233363" lvl="3" indent="-233363" defTabSz="233363">
              <a:buFont typeface="Arial" pitchFamily="34" charset="0"/>
              <a:buChar char="•"/>
            </a:pPr>
            <a:r>
              <a:rPr lang="en-US" sz="1800" dirty="0" smtClean="0"/>
              <a:t>Can support </a:t>
            </a:r>
            <a:r>
              <a:rPr lang="en-US" sz="1800" dirty="0"/>
              <a:t>for polygons, but 				  polygons not required </a:t>
            </a:r>
            <a:endParaRPr lang="en-US" sz="1800" dirty="0" smtClean="0"/>
          </a:p>
          <a:p>
            <a:pPr marL="233363" lvl="3" indent="-233363" defTabSz="233363">
              <a:buFont typeface="Arial" pitchFamily="34" charset="0"/>
              <a:buChar char="•"/>
            </a:pPr>
            <a:r>
              <a:rPr lang="en-US" sz="1800" dirty="0" smtClean="0"/>
              <a:t>No </a:t>
            </a:r>
            <a:r>
              <a:rPr lang="en-US" sz="1800" dirty="0"/>
              <a:t>dynamic field </a:t>
            </a:r>
            <a:r>
              <a:rPr lang="en-US" sz="1800" dirty="0" smtClean="0"/>
              <a:t>required</a:t>
            </a:r>
          </a:p>
          <a:p>
            <a:pPr marL="233363" lvl="3" indent="-233363" defTabSz="233363">
              <a:buFont typeface="Arial" pitchFamily="34" charset="0"/>
              <a:buChar char="•"/>
            </a:pPr>
            <a:r>
              <a:rPr lang="en-US" sz="1800" dirty="0" smtClean="0"/>
              <a:t>No </a:t>
            </a:r>
            <a:r>
              <a:rPr lang="en-US" sz="1800" dirty="0"/>
              <a:t>commas to </a:t>
            </a:r>
            <a:r>
              <a:rPr lang="en-US" sz="1800" dirty="0" smtClean="0"/>
              <a:t>data</a:t>
            </a:r>
          </a:p>
          <a:p>
            <a:pPr marL="233363" lvl="3" indent="-233363" defTabSz="233363">
              <a:buFont typeface="Arial" pitchFamily="34" charset="0"/>
              <a:buChar char="•"/>
            </a:pPr>
            <a:r>
              <a:rPr lang="en-US" sz="1800" dirty="0" smtClean="0"/>
              <a:t>Different </a:t>
            </a:r>
            <a:r>
              <a:rPr lang="en-US" sz="1800" dirty="0"/>
              <a:t>sort syntax</a:t>
            </a:r>
          </a:p>
          <a:p>
            <a:r>
              <a:rPr lang="en-US" sz="1800" dirty="0" smtClean="0"/>
              <a:t> </a:t>
            </a:r>
          </a:p>
        </p:txBody>
      </p:sp>
    </p:spTree>
    <p:extLst>
      <p:ext uri="{BB962C8B-B14F-4D97-AF65-F5344CB8AC3E}">
        <p14:creationId xmlns:p14="http://schemas.microsoft.com/office/powerpoint/2010/main" val="358657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 y="610998"/>
            <a:ext cx="2835333" cy="548048"/>
          </a:xfrm>
        </p:spPr>
        <p:txBody>
          <a:bodyPr/>
          <a:lstStyle/>
          <a:p>
            <a:r>
              <a:rPr lang="en-US" dirty="0" smtClean="0"/>
              <a:t>Geospatial versus Spatial</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3</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790" y="270472"/>
            <a:ext cx="5868785" cy="430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7818" y="1338349"/>
            <a:ext cx="2726575" cy="2862322"/>
          </a:xfrm>
          <a:prstGeom prst="rect">
            <a:avLst/>
          </a:prstGeom>
          <a:noFill/>
        </p:spPr>
        <p:txBody>
          <a:bodyPr wrap="square" rtlCol="0">
            <a:spAutoFit/>
          </a:bodyPr>
          <a:lstStyle/>
          <a:p>
            <a:r>
              <a:rPr lang="en-US" sz="1800" dirty="0" smtClean="0"/>
              <a:t>Geospatial; spherical mathematical model, (the Earth is nearly a sphere). Distance calculated relative to curved surface.</a:t>
            </a:r>
          </a:p>
          <a:p>
            <a:endParaRPr lang="en-US" sz="1800" dirty="0" smtClean="0"/>
          </a:p>
          <a:p>
            <a:r>
              <a:rPr lang="en-US" sz="1800" dirty="0" smtClean="0"/>
              <a:t>Spatial</a:t>
            </a:r>
            <a:r>
              <a:rPr lang="en-US" sz="1800" dirty="0"/>
              <a:t>;</a:t>
            </a:r>
            <a:r>
              <a:rPr lang="en-US" sz="1800" dirty="0" smtClean="0"/>
              <a:t> Cartesian, two dimensional mathematical model</a:t>
            </a: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039859">
            <a:off x="6377075" y="357424"/>
            <a:ext cx="413261" cy="87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9185" y="379029"/>
            <a:ext cx="669433" cy="83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952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694" y="274725"/>
            <a:ext cx="4961105" cy="548048"/>
          </a:xfrm>
        </p:spPr>
        <p:txBody>
          <a:bodyPr/>
          <a:lstStyle/>
          <a:p>
            <a:r>
              <a:rPr lang="en-US" dirty="0" smtClean="0"/>
              <a:t>Using RPT: CREATE TABLE </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30</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5"/>
          <p:cNvSpPr>
            <a:spLocks noGrp="1"/>
          </p:cNvSpPr>
          <p:nvPr>
            <p:ph sz="quarter" idx="16"/>
          </p:nvPr>
        </p:nvSpPr>
        <p:spPr>
          <a:xfrm>
            <a:off x="330740" y="445570"/>
            <a:ext cx="7101192" cy="1660815"/>
          </a:xfrm>
        </p:spPr>
        <p:txBody>
          <a:bodyPr/>
          <a:lstStyle/>
          <a:p>
            <a:pPr marL="6350" indent="0" defTabSz="233363">
              <a:spcBef>
                <a:spcPts val="0"/>
              </a:spcBef>
              <a:spcAft>
                <a:spcPts val="0"/>
              </a:spcAft>
              <a:buNone/>
            </a:pPr>
            <a:r>
              <a:rPr lang="en-US" sz="1800" dirty="0"/>
              <a:t>CREATE TABLE t3</a:t>
            </a:r>
          </a:p>
          <a:p>
            <a:pPr marL="6350" indent="0" defTabSz="233363">
              <a:spcBef>
                <a:spcPts val="0"/>
              </a:spcBef>
              <a:spcAft>
                <a:spcPts val="0"/>
              </a:spcAft>
              <a:buNone/>
            </a:pPr>
            <a:r>
              <a:rPr lang="en-US" sz="1800" dirty="0"/>
              <a:t>   (</a:t>
            </a:r>
          </a:p>
          <a:p>
            <a:pPr marL="6350" indent="0" defTabSz="233363">
              <a:spcBef>
                <a:spcPts val="0"/>
              </a:spcBef>
              <a:spcAft>
                <a:spcPts val="0"/>
              </a:spcAft>
              <a:buNone/>
            </a:pPr>
            <a:r>
              <a:rPr lang="en-US" sz="1800" dirty="0"/>
              <a:t>   col1               TEXT,</a:t>
            </a:r>
          </a:p>
          <a:p>
            <a:pPr marL="6350" indent="0" defTabSz="233363">
              <a:spcBef>
                <a:spcPts val="0"/>
              </a:spcBef>
              <a:spcAft>
                <a:spcPts val="0"/>
              </a:spcAft>
              <a:buNone/>
            </a:pPr>
            <a:r>
              <a:rPr lang="en-US" sz="1800" dirty="0"/>
              <a:t>   col2               TEXT,</a:t>
            </a:r>
          </a:p>
          <a:p>
            <a:pPr marL="6350" indent="0" defTabSz="233363">
              <a:spcBef>
                <a:spcPts val="0"/>
              </a:spcBef>
              <a:spcAft>
                <a:spcPts val="0"/>
              </a:spcAft>
              <a:buNone/>
            </a:pPr>
            <a:r>
              <a:rPr lang="en-US" sz="1800" dirty="0"/>
              <a:t>   col3               TEXT,</a:t>
            </a:r>
          </a:p>
          <a:p>
            <a:pPr marL="6350" indent="0" defTabSz="233363">
              <a:spcBef>
                <a:spcPts val="0"/>
              </a:spcBef>
              <a:spcAft>
                <a:spcPts val="0"/>
              </a:spcAft>
              <a:buNone/>
            </a:pPr>
            <a:r>
              <a:rPr lang="en-US" sz="1800" dirty="0"/>
              <a:t>   col4               TEXT,</a:t>
            </a:r>
          </a:p>
          <a:p>
            <a:pPr marL="6350" indent="0" defTabSz="233363">
              <a:spcBef>
                <a:spcPts val="0"/>
              </a:spcBef>
              <a:spcAft>
                <a:spcPts val="0"/>
              </a:spcAft>
              <a:buNone/>
            </a:pPr>
            <a:r>
              <a:rPr lang="en-US" sz="1800" dirty="0"/>
              <a:t>   col5               TEXT,</a:t>
            </a:r>
          </a:p>
          <a:p>
            <a:pPr marL="6350" indent="0" defTabSz="233363">
              <a:spcBef>
                <a:spcPts val="0"/>
              </a:spcBef>
              <a:spcAft>
                <a:spcPts val="0"/>
              </a:spcAft>
              <a:buNone/>
            </a:pPr>
            <a:r>
              <a:rPr lang="en-US" sz="1800" dirty="0"/>
              <a:t>   col6               TEXT,</a:t>
            </a:r>
          </a:p>
          <a:p>
            <a:pPr marL="6350" indent="0" defTabSz="233363">
              <a:spcBef>
                <a:spcPts val="0"/>
              </a:spcBef>
              <a:spcAft>
                <a:spcPts val="0"/>
              </a:spcAft>
              <a:buNone/>
            </a:pPr>
            <a:r>
              <a:rPr lang="en-US" sz="1800" dirty="0"/>
              <a:t>   col7               TEXT,</a:t>
            </a:r>
          </a:p>
          <a:p>
            <a:pPr marL="6350" indent="0" defTabSz="233363">
              <a:spcBef>
                <a:spcPts val="0"/>
              </a:spcBef>
              <a:spcAft>
                <a:spcPts val="0"/>
              </a:spcAft>
              <a:buNone/>
            </a:pPr>
            <a:r>
              <a:rPr lang="en-US" sz="1800" dirty="0"/>
              <a:t>   col8               INT,</a:t>
            </a:r>
          </a:p>
          <a:p>
            <a:pPr marL="6350" indent="0" defTabSz="233363">
              <a:spcBef>
                <a:spcPts val="0"/>
              </a:spcBef>
              <a:spcAft>
                <a:spcPts val="0"/>
              </a:spcAft>
              <a:buNone/>
            </a:pPr>
            <a:r>
              <a:rPr lang="en-US" sz="1800" dirty="0"/>
              <a:t>   PRIMARY KEY ((col1))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CREATE SEARCH INDEX ON t3 WITH COLUMNS col1,</a:t>
            </a:r>
          </a:p>
          <a:p>
            <a:pPr marL="6350" indent="0" defTabSz="233363">
              <a:spcBef>
                <a:spcPts val="0"/>
              </a:spcBef>
              <a:spcAft>
                <a:spcPts val="0"/>
              </a:spcAft>
              <a:buNone/>
            </a:pPr>
            <a:r>
              <a:rPr lang="en-US" sz="1800" dirty="0"/>
              <a:t>   * { excluded : true };</a:t>
            </a:r>
            <a:endParaRPr lang="en-US" sz="1800" dirty="0">
              <a:latin typeface="Courier New" pitchFamily="49" charset="0"/>
              <a:cs typeface="Courier New" pitchFamily="49"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822773"/>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715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RPT: INSERT data</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31</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5"/>
          <p:cNvSpPr>
            <a:spLocks noGrp="1"/>
          </p:cNvSpPr>
          <p:nvPr>
            <p:ph sz="quarter" idx="16"/>
          </p:nvPr>
        </p:nvSpPr>
        <p:spPr>
          <a:xfrm>
            <a:off x="573931" y="1275977"/>
            <a:ext cx="4338537" cy="1660815"/>
          </a:xfrm>
        </p:spPr>
        <p:txBody>
          <a:bodyPr/>
          <a:lstStyle/>
          <a:p>
            <a:pPr marL="6350" indent="0" defTabSz="233363">
              <a:spcBef>
                <a:spcPts val="0"/>
              </a:spcBef>
              <a:spcAft>
                <a:spcPts val="0"/>
              </a:spcAft>
              <a:buNone/>
            </a:pPr>
            <a:r>
              <a:rPr lang="it-IT" sz="1800" dirty="0"/>
              <a:t>INSERT INTO t3 (col1, col2, col3, col4,</a:t>
            </a:r>
          </a:p>
          <a:p>
            <a:pPr marL="6350" indent="0" defTabSz="233363">
              <a:spcBef>
                <a:spcPts val="0"/>
              </a:spcBef>
              <a:spcAft>
                <a:spcPts val="0"/>
              </a:spcAft>
              <a:buNone/>
            </a:pPr>
            <a:r>
              <a:rPr lang="it-IT" sz="1800" dirty="0"/>
              <a:t>   col5, </a:t>
            </a:r>
            <a:r>
              <a:rPr lang="it-IT" sz="1800" dirty="0">
                <a:solidFill>
                  <a:srgbClr val="00B0F0"/>
                </a:solidFill>
              </a:rPr>
              <a:t>col6</a:t>
            </a:r>
            <a:r>
              <a:rPr lang="it-IT" sz="1800" dirty="0"/>
              <a:t>, col7, col8)</a:t>
            </a:r>
          </a:p>
          <a:p>
            <a:pPr marL="6350" indent="0" defTabSz="233363">
              <a:spcBef>
                <a:spcPts val="0"/>
              </a:spcBef>
              <a:spcAft>
                <a:spcPts val="0"/>
              </a:spcAft>
              <a:buNone/>
            </a:pPr>
            <a:r>
              <a:rPr lang="it-IT" sz="1800" dirty="0"/>
              <a:t>   VALUES ('aaa', '10, 10', '10, 10',</a:t>
            </a:r>
          </a:p>
          <a:p>
            <a:pPr marL="6350" indent="0" defTabSz="233363">
              <a:spcBef>
                <a:spcPts val="0"/>
              </a:spcBef>
              <a:spcAft>
                <a:spcPts val="0"/>
              </a:spcAft>
              <a:buNone/>
            </a:pPr>
            <a:r>
              <a:rPr lang="it-IT" sz="1800" dirty="0"/>
              <a:t>   '10 10', '10 10', '</a:t>
            </a:r>
            <a:r>
              <a:rPr lang="it-IT" sz="1800" dirty="0">
                <a:solidFill>
                  <a:srgbClr val="00B0F0"/>
                </a:solidFill>
              </a:rPr>
              <a:t>10 10</a:t>
            </a:r>
            <a:r>
              <a:rPr lang="it-IT" sz="1800" dirty="0"/>
              <a:t>', 'aaa', 1);</a:t>
            </a:r>
          </a:p>
          <a:p>
            <a:pPr marL="6350" indent="0" defTabSz="233363">
              <a:spcBef>
                <a:spcPts val="0"/>
              </a:spcBef>
              <a:spcAft>
                <a:spcPts val="0"/>
              </a:spcAft>
              <a:buNone/>
            </a:pPr>
            <a:endParaRPr lang="it-IT" sz="1800" dirty="0" smtClean="0"/>
          </a:p>
          <a:p>
            <a:pPr marL="6350" indent="0" defTabSz="233363">
              <a:spcBef>
                <a:spcPts val="0"/>
              </a:spcBef>
              <a:spcAft>
                <a:spcPts val="0"/>
              </a:spcAft>
              <a:buNone/>
            </a:pPr>
            <a:r>
              <a:rPr lang="it-IT" sz="1800" dirty="0" smtClean="0"/>
              <a:t>VALUES </a:t>
            </a:r>
            <a:r>
              <a:rPr lang="it-IT" sz="1800" dirty="0"/>
              <a:t>('bbb', '11, 11', '11, 11',</a:t>
            </a:r>
          </a:p>
          <a:p>
            <a:pPr marL="6350" indent="0" defTabSz="233363">
              <a:spcBef>
                <a:spcPts val="0"/>
              </a:spcBef>
              <a:spcAft>
                <a:spcPts val="0"/>
              </a:spcAft>
              <a:buNone/>
            </a:pPr>
            <a:r>
              <a:rPr lang="it-IT" sz="1800" dirty="0"/>
              <a:t>   '11 11', '11 11', '11 11', 'bbb', 2);</a:t>
            </a:r>
          </a:p>
          <a:p>
            <a:pPr marL="6350" indent="0" defTabSz="233363">
              <a:spcBef>
                <a:spcPts val="0"/>
              </a:spcBef>
              <a:spcAft>
                <a:spcPts val="0"/>
              </a:spcAft>
              <a:buNone/>
            </a:pPr>
            <a:r>
              <a:rPr lang="it-IT" sz="1800" dirty="0" smtClean="0"/>
              <a:t>VALUES </a:t>
            </a:r>
            <a:r>
              <a:rPr lang="it-IT" sz="1800" dirty="0"/>
              <a:t>('ccc', '12, 12', '12, 12',</a:t>
            </a:r>
          </a:p>
          <a:p>
            <a:pPr marL="6350" indent="0" defTabSz="233363">
              <a:spcBef>
                <a:spcPts val="0"/>
              </a:spcBef>
              <a:spcAft>
                <a:spcPts val="0"/>
              </a:spcAft>
              <a:buNone/>
            </a:pPr>
            <a:r>
              <a:rPr lang="it-IT" sz="1800" dirty="0"/>
              <a:t>   '12 12', '12 12', '12 12', 'ccc', 3);</a:t>
            </a:r>
          </a:p>
          <a:p>
            <a:pPr marL="6350" indent="0" defTabSz="233363">
              <a:spcBef>
                <a:spcPts val="0"/>
              </a:spcBef>
              <a:spcAft>
                <a:spcPts val="0"/>
              </a:spcAft>
              <a:buNone/>
            </a:pPr>
            <a:r>
              <a:rPr lang="it-IT" sz="1800" dirty="0" smtClean="0"/>
              <a:t>VALUES </a:t>
            </a:r>
            <a:r>
              <a:rPr lang="it-IT" sz="1800" dirty="0"/>
              <a:t>('ddd', '13, 13', '13, 13',</a:t>
            </a:r>
          </a:p>
          <a:p>
            <a:pPr marL="6350" indent="0" defTabSz="233363">
              <a:spcBef>
                <a:spcPts val="0"/>
              </a:spcBef>
              <a:spcAft>
                <a:spcPts val="0"/>
              </a:spcAft>
              <a:buNone/>
            </a:pPr>
            <a:r>
              <a:rPr lang="it-IT" sz="1800" dirty="0"/>
              <a:t>   '13 13', '13 13', '13 13', 'ddd', 4);</a:t>
            </a:r>
          </a:p>
          <a:p>
            <a:pPr marL="6350" indent="0" defTabSz="233363">
              <a:spcBef>
                <a:spcPts val="0"/>
              </a:spcBef>
              <a:spcAft>
                <a:spcPts val="0"/>
              </a:spcAft>
              <a:buNone/>
            </a:pPr>
            <a:endParaRPr lang="en-US" sz="1800" dirty="0">
              <a:latin typeface="Courier New" pitchFamily="49" charset="0"/>
              <a:cs typeface="Courier New" pitchFamily="49"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180" y="1739420"/>
            <a:ext cx="782420" cy="977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44775" y="2393005"/>
            <a:ext cx="3039894" cy="369332"/>
          </a:xfrm>
          <a:prstGeom prst="rect">
            <a:avLst/>
          </a:prstGeom>
          <a:noFill/>
        </p:spPr>
        <p:txBody>
          <a:bodyPr wrap="square" rtlCol="0">
            <a:spAutoFit/>
          </a:bodyPr>
          <a:lstStyle/>
          <a:p>
            <a:r>
              <a:rPr lang="en-US" sz="1800" b="1" dirty="0" smtClean="0"/>
              <a:t>No comma ?</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536" y="822773"/>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95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40" y="270472"/>
            <a:ext cx="8356060" cy="548048"/>
          </a:xfrm>
        </p:spPr>
        <p:txBody>
          <a:bodyPr/>
          <a:lstStyle/>
          <a:p>
            <a:r>
              <a:rPr lang="en-US" dirty="0" smtClean="0"/>
              <a:t>Using RPT: ALTER SEARCH INDEX</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32</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5"/>
          <p:cNvSpPr txBox="1">
            <a:spLocks/>
          </p:cNvSpPr>
          <p:nvPr/>
        </p:nvSpPr>
        <p:spPr>
          <a:xfrm>
            <a:off x="330740" y="1168972"/>
            <a:ext cx="7101192" cy="166081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33363">
              <a:spcBef>
                <a:spcPts val="0"/>
              </a:spcBef>
              <a:spcAft>
                <a:spcPts val="0"/>
              </a:spcAft>
              <a:buNone/>
            </a:pPr>
            <a:r>
              <a:rPr lang="en-US" sz="1800" dirty="0"/>
              <a:t>ALTER SEARCH INDEX SCHEMA ON t3</a:t>
            </a:r>
          </a:p>
          <a:p>
            <a:pPr marL="6350" indent="0" defTabSz="233363">
              <a:spcBef>
                <a:spcPts val="0"/>
              </a:spcBef>
              <a:spcAft>
                <a:spcPts val="0"/>
              </a:spcAft>
              <a:buNone/>
            </a:pPr>
            <a:r>
              <a:rPr lang="en-US" sz="1800" dirty="0"/>
              <a:t>   ADD </a:t>
            </a:r>
            <a:r>
              <a:rPr lang="en-US" sz="1800" dirty="0" err="1"/>
              <a:t>types.fieldType</a:t>
            </a:r>
            <a:r>
              <a:rPr lang="en-US" sz="1800" dirty="0"/>
              <a:t>[@name='</a:t>
            </a:r>
            <a:r>
              <a:rPr lang="en-US" sz="1800" dirty="0" err="1"/>
              <a:t>ft_geo</a:t>
            </a:r>
            <a:r>
              <a:rPr lang="en-US" sz="1800" dirty="0"/>
              <a:t>',</a:t>
            </a:r>
          </a:p>
          <a:p>
            <a:pPr marL="6350" indent="0" defTabSz="233363">
              <a:spcBef>
                <a:spcPts val="0"/>
              </a:spcBef>
              <a:spcAft>
                <a:spcPts val="0"/>
              </a:spcAft>
              <a:buNone/>
            </a:pPr>
            <a:r>
              <a:rPr lang="en-US" sz="1800" dirty="0"/>
              <a:t>   @class='</a:t>
            </a:r>
            <a:r>
              <a:rPr lang="en-US" sz="1800" dirty="0" err="1">
                <a:solidFill>
                  <a:srgbClr val="00B0F0"/>
                </a:solidFill>
              </a:rPr>
              <a:t>solr.SpatialRecursivePrefixTreeFieldType</a:t>
            </a:r>
            <a:r>
              <a:rPr lang="en-US" sz="1800" dirty="0"/>
              <a:t>',</a:t>
            </a:r>
          </a:p>
          <a:p>
            <a:pPr marL="6350" indent="0" defTabSz="233363">
              <a:spcBef>
                <a:spcPts val="0"/>
              </a:spcBef>
              <a:spcAft>
                <a:spcPts val="0"/>
              </a:spcAft>
              <a:buNone/>
            </a:pPr>
            <a:r>
              <a:rPr lang="en-US" sz="1800" dirty="0"/>
              <a:t>   @</a:t>
            </a:r>
            <a:r>
              <a:rPr lang="en-US" sz="1800" dirty="0">
                <a:solidFill>
                  <a:srgbClr val="00B0F0"/>
                </a:solidFill>
              </a:rPr>
              <a:t>geo='true',</a:t>
            </a:r>
            <a:r>
              <a:rPr lang="en-US" sz="1800" dirty="0"/>
              <a:t> @</a:t>
            </a:r>
            <a:r>
              <a:rPr lang="en-US" sz="1800" dirty="0" err="1"/>
              <a:t>maxDistErr</a:t>
            </a:r>
            <a:r>
              <a:rPr lang="en-US" sz="1800" dirty="0"/>
              <a:t>='0.0'];</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ALTER SEARCH INDEX SCHEMA ON t3</a:t>
            </a:r>
          </a:p>
          <a:p>
            <a:pPr marL="6350" indent="0" defTabSz="233363">
              <a:spcBef>
                <a:spcPts val="0"/>
              </a:spcBef>
              <a:spcAft>
                <a:spcPts val="0"/>
              </a:spcAft>
              <a:buNone/>
            </a:pPr>
            <a:r>
              <a:rPr lang="en-US" sz="1800" dirty="0"/>
              <a:t>   ADD </a:t>
            </a:r>
            <a:r>
              <a:rPr lang="en-US" sz="1800" dirty="0" err="1"/>
              <a:t>fields.field</a:t>
            </a:r>
            <a:r>
              <a:rPr lang="en-US" sz="1800" dirty="0"/>
              <a:t>[@name='col6', @type='</a:t>
            </a:r>
            <a:r>
              <a:rPr lang="en-US" sz="1800" dirty="0" err="1"/>
              <a:t>ft_geo</a:t>
            </a:r>
            <a:r>
              <a:rPr lang="en-US" sz="1800" dirty="0"/>
              <a:t>',</a:t>
            </a:r>
          </a:p>
          <a:p>
            <a:pPr marL="6350" indent="0" defTabSz="233363">
              <a:spcBef>
                <a:spcPts val="0"/>
              </a:spcBef>
              <a:spcAft>
                <a:spcPts val="0"/>
              </a:spcAft>
              <a:buNone/>
            </a:pPr>
            <a:r>
              <a:rPr lang="en-US" sz="1800" dirty="0"/>
              <a:t>   @indexed='true', @stored='true'];</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RELOAD  SEARCH INDEX ON t3;</a:t>
            </a:r>
          </a:p>
          <a:p>
            <a:pPr marL="6350" indent="0" defTabSz="233363">
              <a:spcBef>
                <a:spcPts val="0"/>
              </a:spcBef>
              <a:spcAft>
                <a:spcPts val="0"/>
              </a:spcAft>
              <a:buNone/>
            </a:pPr>
            <a:r>
              <a:rPr lang="en-US" sz="1800" dirty="0"/>
              <a:t>REBUILD SEARCH INDEX ON t3;</a:t>
            </a:r>
          </a:p>
          <a:p>
            <a:pPr marL="6350" indent="0" defTabSz="233363">
              <a:spcBef>
                <a:spcPts val="0"/>
              </a:spcBef>
              <a:spcAft>
                <a:spcPts val="0"/>
              </a:spcAft>
              <a:buFont typeface="Arial"/>
              <a:buNone/>
            </a:pPr>
            <a:endParaRPr lang="en-US" sz="1800" dirty="0">
              <a:latin typeface="Courier New" pitchFamily="49" charset="0"/>
              <a:cs typeface="Courier New" pitchFamily="49"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4" y="409958"/>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069799">
            <a:off x="5570806" y="2099981"/>
            <a:ext cx="464105" cy="42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712" y="2100307"/>
            <a:ext cx="835296" cy="104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7247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489" y="270472"/>
            <a:ext cx="3550595" cy="548048"/>
          </a:xfrm>
        </p:spPr>
        <p:txBody>
          <a:bodyPr/>
          <a:lstStyle/>
          <a:p>
            <a:r>
              <a:rPr lang="en-US" dirty="0" smtClean="0"/>
              <a:t>Using RPT: SELECT</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33</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5"/>
          <p:cNvSpPr txBox="1">
            <a:spLocks/>
          </p:cNvSpPr>
          <p:nvPr/>
        </p:nvSpPr>
        <p:spPr>
          <a:xfrm>
            <a:off x="330740" y="236771"/>
            <a:ext cx="7101192" cy="166081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33363">
              <a:spcBef>
                <a:spcPts val="0"/>
              </a:spcBef>
              <a:spcAft>
                <a:spcPts val="0"/>
              </a:spcAft>
              <a:buNone/>
            </a:pPr>
            <a:r>
              <a:rPr lang="en-US" sz="1800" dirty="0"/>
              <a:t>SELECT col1, col6 FROM t3</a:t>
            </a:r>
          </a:p>
          <a:p>
            <a:pPr marL="6350" indent="0" defTabSz="233363">
              <a:spcBef>
                <a:spcPts val="0"/>
              </a:spcBef>
              <a:spcAft>
                <a:spcPts val="0"/>
              </a:spcAft>
              <a:buNone/>
            </a:pPr>
            <a:r>
              <a:rPr lang="en-US" sz="1800" dirty="0"/>
              <a:t>WHERE </a:t>
            </a:r>
            <a:r>
              <a:rPr lang="en-US" sz="1800" dirty="0" err="1"/>
              <a:t>solr_query</a:t>
            </a:r>
            <a:r>
              <a:rPr lang="en-US" sz="1800" dirty="0"/>
              <a:t>='{"q":"{</a:t>
            </a:r>
            <a:r>
              <a:rPr lang="en-US" sz="1800" dirty="0">
                <a:solidFill>
                  <a:srgbClr val="00B0F0"/>
                </a:solidFill>
              </a:rPr>
              <a:t>!</a:t>
            </a:r>
            <a:r>
              <a:rPr lang="en-US" sz="1800" dirty="0" err="1">
                <a:solidFill>
                  <a:srgbClr val="00B0F0"/>
                </a:solidFill>
              </a:rPr>
              <a:t>func</a:t>
            </a:r>
            <a:r>
              <a:rPr lang="en-US" sz="1800" dirty="0"/>
              <a:t> </a:t>
            </a:r>
          </a:p>
          <a:p>
            <a:pPr marL="6350" indent="0" defTabSz="233363">
              <a:spcBef>
                <a:spcPts val="0"/>
              </a:spcBef>
              <a:spcAft>
                <a:spcPts val="0"/>
              </a:spcAft>
              <a:buNone/>
            </a:pPr>
            <a:r>
              <a:rPr lang="en-US" sz="1800" dirty="0"/>
              <a:t>   </a:t>
            </a:r>
            <a:r>
              <a:rPr lang="en-US" sz="1800" dirty="0" err="1"/>
              <a:t>pt</a:t>
            </a:r>
            <a:r>
              <a:rPr lang="en-US" sz="1800" dirty="0"/>
              <a:t>=14,14 </a:t>
            </a:r>
            <a:r>
              <a:rPr lang="en-US" sz="1800" dirty="0" err="1"/>
              <a:t>sfield</a:t>
            </a:r>
            <a:r>
              <a:rPr lang="en-US" sz="1800" dirty="0"/>
              <a:t>=col6 </a:t>
            </a:r>
            <a:r>
              <a:rPr lang="en-US" sz="1800" dirty="0" err="1"/>
              <a:t>dist</a:t>
            </a:r>
            <a:r>
              <a:rPr lang="en-US" sz="1800" dirty="0"/>
              <a:t>=1000}</a:t>
            </a:r>
            <a:r>
              <a:rPr lang="en-US" sz="1800" dirty="0" err="1">
                <a:solidFill>
                  <a:srgbClr val="00B0F0"/>
                </a:solidFill>
              </a:rPr>
              <a:t>geodist</a:t>
            </a:r>
            <a:r>
              <a:rPr lang="en-US" sz="1800" dirty="0">
                <a:solidFill>
                  <a:srgbClr val="00B0F0"/>
                </a:solidFill>
              </a:rPr>
              <a:t>()</a:t>
            </a:r>
            <a:r>
              <a:rPr lang="en-US" sz="1800" dirty="0"/>
              <a:t>", </a:t>
            </a:r>
          </a:p>
          <a:p>
            <a:pPr marL="6350" indent="0" defTabSz="233363">
              <a:spcBef>
                <a:spcPts val="0"/>
              </a:spcBef>
              <a:spcAft>
                <a:spcPts val="0"/>
              </a:spcAft>
              <a:buNone/>
            </a:pPr>
            <a:r>
              <a:rPr lang="en-US" sz="1800" dirty="0"/>
              <a:t>   </a:t>
            </a:r>
            <a:r>
              <a:rPr lang="en-US" sz="1800" dirty="0">
                <a:solidFill>
                  <a:srgbClr val="00B0F0"/>
                </a:solidFill>
              </a:rPr>
              <a:t>"</a:t>
            </a:r>
            <a:r>
              <a:rPr lang="en-US" sz="1800" dirty="0" err="1">
                <a:solidFill>
                  <a:srgbClr val="00B0F0"/>
                </a:solidFill>
              </a:rPr>
              <a:t>sort":"score</a:t>
            </a:r>
            <a:r>
              <a:rPr lang="en-US" sz="1800" dirty="0">
                <a:solidFill>
                  <a:srgbClr val="00B0F0"/>
                </a:solidFill>
              </a:rPr>
              <a:t> </a:t>
            </a:r>
            <a:r>
              <a:rPr lang="en-US" sz="1800" dirty="0" err="1">
                <a:solidFill>
                  <a:srgbClr val="00B0F0"/>
                </a:solidFill>
              </a:rPr>
              <a:t>asc</a:t>
            </a:r>
            <a:r>
              <a:rPr lang="en-US" sz="1800" dirty="0">
                <a:solidFill>
                  <a:srgbClr val="00B0F0"/>
                </a:solidFill>
              </a:rPr>
              <a:t>"</a:t>
            </a:r>
            <a:r>
              <a:rPr lang="en-US" sz="1800" dirty="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smtClean="0"/>
              <a:t>	"</a:t>
            </a:r>
            <a:r>
              <a:rPr lang="en-US" sz="1800" dirty="0" err="1"/>
              <a:t>sort":"score</a:t>
            </a:r>
            <a:r>
              <a:rPr lang="en-US" sz="1800" dirty="0"/>
              <a:t> </a:t>
            </a:r>
            <a:r>
              <a:rPr lang="en-US" sz="1800" dirty="0" err="1" smtClean="0"/>
              <a:t>desc</a:t>
            </a:r>
            <a:r>
              <a:rPr lang="en-US" sz="1800" dirty="0"/>
              <a:t>"}';</a:t>
            </a:r>
          </a:p>
          <a:p>
            <a:pPr marL="6350" indent="0" defTabSz="233363">
              <a:spcBef>
                <a:spcPts val="0"/>
              </a:spcBef>
              <a:spcAft>
                <a:spcPts val="0"/>
              </a:spcAft>
              <a:buNone/>
            </a:pPr>
            <a:endParaRPr lang="en-US" sz="1400" dirty="0">
              <a:latin typeface="Courier New" pitchFamily="49" charset="0"/>
              <a:cs typeface="Courier New" pitchFamily="49" charset="0"/>
            </a:endParaRPr>
          </a:p>
          <a:p>
            <a:pPr marL="6350" indent="0" defTabSz="233363">
              <a:spcBef>
                <a:spcPts val="0"/>
              </a:spcBef>
              <a:spcAft>
                <a:spcPts val="0"/>
              </a:spcAft>
              <a:buNone/>
            </a:pPr>
            <a:r>
              <a:rPr lang="en-US" sz="1400" dirty="0">
                <a:latin typeface="Courier New" pitchFamily="49" charset="0"/>
                <a:cs typeface="Courier New" pitchFamily="49" charset="0"/>
              </a:rPr>
              <a:t> col1 | col6</a:t>
            </a:r>
          </a:p>
          <a:p>
            <a:pPr marL="6350" indent="0" defTabSz="233363">
              <a:spcBef>
                <a:spcPts val="0"/>
              </a:spcBef>
              <a:spcAft>
                <a:spcPts val="0"/>
              </a:spcAft>
              <a:buNone/>
            </a:pPr>
            <a:r>
              <a:rPr lang="en-US" sz="1400" dirty="0">
                <a:latin typeface="Courier New" pitchFamily="49" charset="0"/>
                <a:cs typeface="Courier New" pitchFamily="49" charset="0"/>
              </a:rPr>
              <a:t>------+-------</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ddd</a:t>
            </a:r>
            <a:r>
              <a:rPr lang="en-US" sz="1400" dirty="0">
                <a:latin typeface="Courier New" pitchFamily="49" charset="0"/>
                <a:cs typeface="Courier New" pitchFamily="49" charset="0"/>
              </a:rPr>
              <a:t> | 13 13</a:t>
            </a:r>
          </a:p>
          <a:p>
            <a:pPr marL="6350" indent="0" defTabSz="233363">
              <a:spcBef>
                <a:spcPts val="0"/>
              </a:spcBef>
              <a:spcAft>
                <a:spcPts val="0"/>
              </a:spcAft>
              <a:buNone/>
            </a:pPr>
            <a:r>
              <a:rPr lang="en-US" sz="1400" dirty="0">
                <a:latin typeface="Courier New" pitchFamily="49" charset="0"/>
                <a:cs typeface="Courier New" pitchFamily="49" charset="0"/>
              </a:rPr>
              <a:t>  ccc | 12 12</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bbb</a:t>
            </a:r>
            <a:r>
              <a:rPr lang="en-US" sz="1400" dirty="0">
                <a:latin typeface="Courier New" pitchFamily="49" charset="0"/>
                <a:cs typeface="Courier New" pitchFamily="49" charset="0"/>
              </a:rPr>
              <a:t> | 11 11</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aaa</a:t>
            </a:r>
            <a:r>
              <a:rPr lang="en-US" sz="1400" dirty="0">
                <a:latin typeface="Courier New" pitchFamily="49" charset="0"/>
                <a:cs typeface="Courier New" pitchFamily="49" charset="0"/>
              </a:rPr>
              <a:t> | 10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pPr marL="6350" indent="0" defTabSz="233363">
              <a:spcBef>
                <a:spcPts val="0"/>
              </a:spcBef>
              <a:spcAft>
                <a:spcPts val="0"/>
              </a:spcAft>
              <a:buNone/>
            </a:pPr>
            <a:r>
              <a:rPr lang="en-US" sz="1400" dirty="0">
                <a:latin typeface="Courier New" pitchFamily="49" charset="0"/>
                <a:cs typeface="Courier New" pitchFamily="49" charset="0"/>
              </a:rPr>
              <a:t> col1 | col6</a:t>
            </a:r>
          </a:p>
          <a:p>
            <a:pPr marL="6350" indent="0" defTabSz="233363">
              <a:spcBef>
                <a:spcPts val="0"/>
              </a:spcBef>
              <a:spcAft>
                <a:spcPts val="0"/>
              </a:spcAft>
              <a:buNone/>
            </a:pPr>
            <a:r>
              <a:rPr lang="en-US" sz="1400" dirty="0">
                <a:latin typeface="Courier New" pitchFamily="49" charset="0"/>
                <a:cs typeface="Courier New" pitchFamily="49" charset="0"/>
              </a:rPr>
              <a:t>------+-------</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aaa</a:t>
            </a:r>
            <a:r>
              <a:rPr lang="en-US" sz="1400" dirty="0">
                <a:latin typeface="Courier New" pitchFamily="49" charset="0"/>
                <a:cs typeface="Courier New" pitchFamily="49" charset="0"/>
              </a:rPr>
              <a:t> | 10 10</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bbb</a:t>
            </a:r>
            <a:r>
              <a:rPr lang="en-US" sz="1400" dirty="0">
                <a:latin typeface="Courier New" pitchFamily="49" charset="0"/>
                <a:cs typeface="Courier New" pitchFamily="49" charset="0"/>
              </a:rPr>
              <a:t> | 11 11</a:t>
            </a:r>
          </a:p>
          <a:p>
            <a:pPr marL="6350" indent="0" defTabSz="233363">
              <a:spcBef>
                <a:spcPts val="0"/>
              </a:spcBef>
              <a:spcAft>
                <a:spcPts val="0"/>
              </a:spcAft>
              <a:buNone/>
            </a:pPr>
            <a:r>
              <a:rPr lang="en-US" sz="1400" dirty="0">
                <a:latin typeface="Courier New" pitchFamily="49" charset="0"/>
                <a:cs typeface="Courier New" pitchFamily="49" charset="0"/>
              </a:rPr>
              <a:t>  ccc | 12 12</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ddd</a:t>
            </a:r>
            <a:r>
              <a:rPr lang="en-US" sz="1400" dirty="0">
                <a:latin typeface="Courier New" pitchFamily="49" charset="0"/>
                <a:cs typeface="Courier New" pitchFamily="49" charset="0"/>
              </a:rPr>
              <a:t> | 13 13</a:t>
            </a:r>
          </a:p>
          <a:p>
            <a:pPr marL="6350" indent="0" defTabSz="233363">
              <a:spcBef>
                <a:spcPts val="0"/>
              </a:spcBef>
              <a:spcAft>
                <a:spcPts val="0"/>
              </a:spcAft>
              <a:buFont typeface="Arial"/>
              <a:buNone/>
            </a:pPr>
            <a:endParaRPr lang="en-US" sz="1400" dirty="0">
              <a:latin typeface="Courier New" pitchFamily="49" charset="0"/>
              <a:cs typeface="Courier New" pitchFamily="49"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4" y="1112952"/>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069799">
            <a:off x="4463303" y="1213554"/>
            <a:ext cx="464105" cy="42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09" y="1213880"/>
            <a:ext cx="835296" cy="104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224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0" y="661132"/>
            <a:ext cx="3521615" cy="548048"/>
          </a:xfrm>
        </p:spPr>
        <p:txBody>
          <a:bodyPr/>
          <a:lstStyle/>
          <a:p>
            <a:r>
              <a:rPr lang="en-US" dirty="0" smtClean="0"/>
              <a:t>Does not sort correctly-</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34</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Content Placeholder 5"/>
          <p:cNvSpPr txBox="1">
            <a:spLocks/>
          </p:cNvSpPr>
          <p:nvPr/>
        </p:nvSpPr>
        <p:spPr>
          <a:xfrm>
            <a:off x="330740" y="477956"/>
            <a:ext cx="7101192" cy="166081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defTabSz="233363">
              <a:spcBef>
                <a:spcPts val="0"/>
              </a:spcBef>
              <a:spcAft>
                <a:spcPts val="0"/>
              </a:spcAft>
              <a:buNone/>
            </a:pPr>
            <a:r>
              <a:rPr lang="en-US" sz="1800" dirty="0"/>
              <a:t>SELECT col1, col6 FROM t3 WHERE </a:t>
            </a:r>
            <a:endParaRPr lang="en-US" sz="1800" dirty="0" smtClean="0"/>
          </a:p>
          <a:p>
            <a:pPr marL="6350" indent="0" defTabSz="233363">
              <a:spcBef>
                <a:spcPts val="0"/>
              </a:spcBef>
              <a:spcAft>
                <a:spcPts val="0"/>
              </a:spcAft>
              <a:buNone/>
            </a:pPr>
            <a:r>
              <a:rPr lang="en-US" sz="1800" dirty="0" err="1" smtClean="0"/>
              <a:t>solr_query</a:t>
            </a:r>
            <a:r>
              <a:rPr lang="en-US" sz="1800" dirty="0" smtClean="0"/>
              <a:t> = '{ </a:t>
            </a:r>
            <a:r>
              <a:rPr lang="en-US" sz="1800" dirty="0"/>
              <a:t>"q" : "*:*", "</a:t>
            </a:r>
            <a:r>
              <a:rPr lang="en-US" sz="1800" dirty="0" err="1"/>
              <a:t>fq</a:t>
            </a:r>
            <a:r>
              <a:rPr lang="en-US" sz="1800" dirty="0"/>
              <a:t>" :</a:t>
            </a:r>
          </a:p>
          <a:p>
            <a:pPr marL="6350" indent="0" defTabSz="233363">
              <a:spcBef>
                <a:spcPts val="0"/>
              </a:spcBef>
              <a:spcAft>
                <a:spcPts val="0"/>
              </a:spcAft>
              <a:buNone/>
            </a:pPr>
            <a:r>
              <a:rPr lang="en-US" sz="1800" dirty="0"/>
              <a:t>   "{!</a:t>
            </a:r>
            <a:r>
              <a:rPr lang="en-US" sz="1800" dirty="0" err="1"/>
              <a:t>geofilt</a:t>
            </a:r>
            <a:r>
              <a:rPr lang="en-US" sz="1800" dirty="0"/>
              <a:t> </a:t>
            </a:r>
            <a:r>
              <a:rPr lang="en-US" sz="1800" dirty="0" smtClean="0"/>
              <a:t>score=distance </a:t>
            </a:r>
            <a:r>
              <a:rPr lang="en-US" sz="1800" dirty="0" err="1"/>
              <a:t>fl</a:t>
            </a:r>
            <a:r>
              <a:rPr lang="en-US" sz="1800" dirty="0"/>
              <a:t>=*,</a:t>
            </a:r>
          </a:p>
          <a:p>
            <a:pPr marL="6350" indent="0" defTabSz="233363">
              <a:spcBef>
                <a:spcPts val="0"/>
              </a:spcBef>
              <a:spcAft>
                <a:spcPts val="0"/>
              </a:spcAft>
              <a:buNone/>
            </a:pPr>
            <a:r>
              <a:rPr lang="en-US" sz="1800" dirty="0"/>
              <a:t>   score </a:t>
            </a:r>
            <a:r>
              <a:rPr lang="en-US" sz="1800" dirty="0" err="1"/>
              <a:t>pt</a:t>
            </a:r>
            <a:r>
              <a:rPr lang="en-US" sz="1800" dirty="0"/>
              <a:t>=14,14 </a:t>
            </a:r>
            <a:r>
              <a:rPr lang="en-US" sz="1800" dirty="0" err="1"/>
              <a:t>sfield</a:t>
            </a:r>
            <a:r>
              <a:rPr lang="en-US" sz="1800" dirty="0"/>
              <a:t>=col6 d=1000</a:t>
            </a:r>
          </a:p>
          <a:p>
            <a:pPr marL="6350" indent="0" defTabSz="233363">
              <a:spcBef>
                <a:spcPts val="0"/>
              </a:spcBef>
              <a:spcAft>
                <a:spcPts val="0"/>
              </a:spcAft>
              <a:buNone/>
            </a:pPr>
            <a:r>
              <a:rPr lang="en-US" sz="1800" dirty="0"/>
              <a:t>   sort=score  </a:t>
            </a:r>
            <a:r>
              <a:rPr lang="en-US" sz="1800" dirty="0" err="1"/>
              <a:t>asc</a:t>
            </a:r>
            <a:r>
              <a:rPr lang="en-US" sz="1800" dirty="0"/>
              <a:t>}" }' </a:t>
            </a:r>
            <a:r>
              <a:rPr lang="en-US" sz="1800" dirty="0" smtClean="0"/>
              <a:t>;</a:t>
            </a:r>
          </a:p>
          <a:p>
            <a:pPr marL="6350" indent="0" defTabSz="233363">
              <a:spcBef>
                <a:spcPts val="0"/>
              </a:spcBef>
              <a:spcAft>
                <a:spcPts val="0"/>
              </a:spcAft>
              <a:buNone/>
            </a:pP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t> </a:t>
            </a:r>
            <a:r>
              <a:rPr lang="en-US" sz="1800" dirty="0" smtClean="0"/>
              <a:t>  sort=score  </a:t>
            </a:r>
            <a:r>
              <a:rPr lang="en-US" sz="1800" dirty="0" err="1" smtClean="0"/>
              <a:t>desc</a:t>
            </a:r>
            <a:r>
              <a:rPr lang="en-US" sz="1800" dirty="0"/>
              <a:t>}" }' </a:t>
            </a:r>
            <a:r>
              <a:rPr lang="en-US" sz="1800" dirty="0" smtClean="0"/>
              <a:t>;</a:t>
            </a:r>
          </a:p>
          <a:p>
            <a:pPr marL="6350" indent="0" defTabSz="233363">
              <a:spcBef>
                <a:spcPts val="0"/>
              </a:spcBef>
              <a:spcAft>
                <a:spcPts val="0"/>
              </a:spcAft>
              <a:buNone/>
            </a:pP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400" dirty="0" smtClean="0">
                <a:latin typeface="Courier New" pitchFamily="49" charset="0"/>
                <a:cs typeface="Courier New" pitchFamily="49" charset="0"/>
              </a:rPr>
              <a:t>// Same output for both</a:t>
            </a:r>
          </a:p>
          <a:p>
            <a:pPr marL="6350" indent="0" defTabSz="233363">
              <a:spcBef>
                <a:spcPts val="0"/>
              </a:spcBef>
              <a:spcAft>
                <a:spcPts val="0"/>
              </a:spcAft>
              <a:buNone/>
            </a:pPr>
            <a:r>
              <a:rPr lang="en-US" sz="1400" dirty="0">
                <a:latin typeface="Courier New" pitchFamily="49" charset="0"/>
                <a:cs typeface="Courier New" pitchFamily="49" charset="0"/>
              </a:rPr>
              <a:t> col1 | col6</a:t>
            </a:r>
          </a:p>
          <a:p>
            <a:pPr marL="6350" indent="0" defTabSz="233363">
              <a:spcBef>
                <a:spcPts val="0"/>
              </a:spcBef>
              <a:spcAft>
                <a:spcPts val="0"/>
              </a:spcAft>
              <a:buNone/>
            </a:pPr>
            <a:r>
              <a:rPr lang="en-US" sz="1400" dirty="0">
                <a:latin typeface="Courier New" pitchFamily="49" charset="0"/>
                <a:cs typeface="Courier New" pitchFamily="49" charset="0"/>
              </a:rPr>
              <a:t>------+-------</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aaa</a:t>
            </a:r>
            <a:r>
              <a:rPr lang="en-US" sz="1400" dirty="0">
                <a:latin typeface="Courier New" pitchFamily="49" charset="0"/>
                <a:cs typeface="Courier New" pitchFamily="49" charset="0"/>
              </a:rPr>
              <a:t> | 10 10</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bbb</a:t>
            </a:r>
            <a:r>
              <a:rPr lang="en-US" sz="1400" dirty="0">
                <a:latin typeface="Courier New" pitchFamily="49" charset="0"/>
                <a:cs typeface="Courier New" pitchFamily="49" charset="0"/>
              </a:rPr>
              <a:t> | 11 11</a:t>
            </a:r>
          </a:p>
          <a:p>
            <a:pPr marL="6350" indent="0" defTabSz="233363">
              <a:spcBef>
                <a:spcPts val="0"/>
              </a:spcBef>
              <a:spcAft>
                <a:spcPts val="0"/>
              </a:spcAft>
              <a:buNone/>
            </a:pPr>
            <a:r>
              <a:rPr lang="en-US" sz="1400" dirty="0">
                <a:latin typeface="Courier New" pitchFamily="49" charset="0"/>
                <a:cs typeface="Courier New" pitchFamily="49" charset="0"/>
              </a:rPr>
              <a:t>  ccc | 12 12</a:t>
            </a:r>
          </a:p>
          <a:p>
            <a:pPr marL="6350" indent="0" defTabSz="233363">
              <a:spcBef>
                <a:spcPts val="0"/>
              </a:spcBef>
              <a:spcAft>
                <a:spcPts val="0"/>
              </a:spcAft>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ddd</a:t>
            </a:r>
            <a:r>
              <a:rPr lang="en-US" sz="1400" dirty="0">
                <a:latin typeface="Courier New" pitchFamily="49" charset="0"/>
                <a:cs typeface="Courier New" pitchFamily="49" charset="0"/>
              </a:rPr>
              <a:t> | 13 13</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978" y="1874650"/>
            <a:ext cx="1122363"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24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Moving to Polygons</a:t>
            </a:r>
            <a:endParaRPr lang="en-US" dirty="0"/>
          </a:p>
        </p:txBody>
      </p:sp>
      <p:sp>
        <p:nvSpPr>
          <p:cNvPr id="3" name="Slide Number Placeholder 2"/>
          <p:cNvSpPr>
            <a:spLocks noGrp="1"/>
          </p:cNvSpPr>
          <p:nvPr>
            <p:ph type="sldNum" sz="quarter" idx="11"/>
          </p:nvPr>
        </p:nvSpPr>
        <p:spPr/>
        <p:txBody>
          <a:bodyPr/>
          <a:lstStyle/>
          <a:p>
            <a:r>
              <a:rPr lang="en-US" smtClean="0"/>
              <a:t>000-DTSE-Search-7453-60-DM-</a:t>
            </a:r>
            <a:fld id="{5A6FB346-E907-314D-8DE1-ECD2B2B6AA1B}" type="slidenum">
              <a:rPr lang="uk-UA" smtClean="0"/>
              <a:pPr/>
              <a:t>35</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
        <p:nvSpPr>
          <p:cNvPr id="10" name="TextBox 9"/>
          <p:cNvSpPr txBox="1"/>
          <p:nvPr/>
        </p:nvSpPr>
        <p:spPr>
          <a:xfrm>
            <a:off x="4708188" y="700072"/>
            <a:ext cx="4124528" cy="2616101"/>
          </a:xfrm>
          <a:prstGeom prst="rect">
            <a:avLst/>
          </a:prstGeom>
          <a:noFill/>
        </p:spPr>
        <p:txBody>
          <a:bodyPr wrap="square" rtlCol="0">
            <a:spAutoFit/>
          </a:bodyPr>
          <a:lstStyle/>
          <a:p>
            <a:r>
              <a:rPr lang="en-US" sz="2000" dirty="0" smtClean="0"/>
              <a:t>Use case for polygons</a:t>
            </a:r>
          </a:p>
          <a:p>
            <a:pPr marL="285750" indent="-285750">
              <a:buFont typeface="Arial" pitchFamily="34" charset="0"/>
              <a:buChar char="•"/>
            </a:pPr>
            <a:r>
              <a:rPr lang="en-US" sz="1800" dirty="0" smtClean="0"/>
              <a:t>States/provinces, neighborhoods</a:t>
            </a:r>
          </a:p>
          <a:p>
            <a:pPr marL="285750" indent="-285750">
              <a:buFont typeface="Arial" pitchFamily="34" charset="0"/>
              <a:buChar char="•"/>
            </a:pPr>
            <a:r>
              <a:rPr lang="en-US" sz="1800" dirty="0" smtClean="0"/>
              <a:t>Hexagon most common (they line up neatly)</a:t>
            </a:r>
          </a:p>
          <a:p>
            <a:pPr marL="285750" indent="-285750">
              <a:buFont typeface="Arial" pitchFamily="34" charset="0"/>
              <a:buChar char="•"/>
            </a:pPr>
            <a:endParaRPr lang="en-US" sz="1800" dirty="0"/>
          </a:p>
          <a:p>
            <a:r>
              <a:rPr lang="en-US" sz="1800" dirty="0" smtClean="0"/>
              <a:t>Polygons requires JTS (Java Topology Suite)</a:t>
            </a:r>
          </a:p>
          <a:p>
            <a:pPr marL="233363" indent="-233363">
              <a:buFont typeface="Arial" pitchFamily="34" charset="0"/>
              <a:buChar char="•"/>
            </a:pPr>
            <a:r>
              <a:rPr lang="en-US" sz="1800" dirty="0" smtClean="0"/>
              <a:t>Small, just shapes</a:t>
            </a:r>
          </a:p>
          <a:p>
            <a:pPr marL="233363" indent="-233363">
              <a:buFont typeface="Arial" pitchFamily="34" charset="0"/>
              <a:buChar char="•"/>
            </a:pPr>
            <a:r>
              <a:rPr lang="en-US" sz="1800" dirty="0" smtClean="0"/>
              <a:t>[ Only a thing ] because of license</a:t>
            </a:r>
          </a:p>
        </p:txBody>
      </p:sp>
    </p:spTree>
    <p:extLst>
      <p:ext uri="{BB962C8B-B14F-4D97-AF65-F5344CB8AC3E}">
        <p14:creationId xmlns:p14="http://schemas.microsoft.com/office/powerpoint/2010/main" val="2573732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923"/>
            <a:ext cx="8229600" cy="548048"/>
          </a:xfrm>
        </p:spPr>
        <p:txBody>
          <a:bodyPr/>
          <a:lstStyle/>
          <a:p>
            <a:r>
              <a:rPr lang="en-US" dirty="0" smtClean="0"/>
              <a:t>JTS, Java Topology Suite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36</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730971"/>
            <a:ext cx="7558393" cy="1660815"/>
          </a:xfrm>
        </p:spPr>
        <p:txBody>
          <a:bodyPr/>
          <a:lstStyle/>
          <a:p>
            <a:pPr defTabSz="233363">
              <a:spcBef>
                <a:spcPts val="0"/>
              </a:spcBef>
              <a:spcAft>
                <a:spcPts val="0"/>
              </a:spcAft>
            </a:pPr>
            <a:r>
              <a:rPr lang="en-US" sz="1800" dirty="0"/>
              <a:t>P</a:t>
            </a:r>
            <a:r>
              <a:rPr lang="en-US" sz="1800" dirty="0" smtClean="0"/>
              <a:t>olygons require </a:t>
            </a:r>
            <a:r>
              <a:rPr lang="en-US" sz="1800" dirty="0"/>
              <a:t>the installation of the Apache JTS (Java Topology Suite</a:t>
            </a:r>
            <a:r>
              <a:rPr lang="en-US" sz="1800" dirty="0" smtClean="0"/>
              <a:t>). JTS </a:t>
            </a:r>
            <a:r>
              <a:rPr lang="en-US" sz="1800" dirty="0"/>
              <a:t>is detailed on </a:t>
            </a:r>
            <a:r>
              <a:rPr lang="en-US" sz="1800" dirty="0" smtClean="0"/>
              <a:t>Wikipedia at, 	</a:t>
            </a:r>
            <a:r>
              <a:rPr lang="en-US" sz="1800" dirty="0" smtClean="0">
                <a:hlinkClick r:id="rId3"/>
              </a:rPr>
              <a:t>https</a:t>
            </a:r>
            <a:r>
              <a:rPr lang="en-US" sz="1800" dirty="0">
                <a:hlinkClick r:id="rId3"/>
              </a:rPr>
              <a:t>://</a:t>
            </a:r>
            <a:r>
              <a:rPr lang="en-US" sz="1800" dirty="0" smtClean="0">
                <a:hlinkClick r:id="rId3"/>
              </a:rPr>
              <a:t>en.wikipedia.org/wiki/JTS_Topology_Suite</a:t>
            </a:r>
            <a:endParaRPr lang="en-US" sz="1800" dirty="0" smtClean="0"/>
          </a:p>
          <a:p>
            <a:pPr defTabSz="233363">
              <a:spcBef>
                <a:spcPts val="0"/>
              </a:spcBef>
              <a:spcAft>
                <a:spcPts val="0"/>
              </a:spcAft>
            </a:pPr>
            <a:endParaRPr lang="en-US" sz="1800" dirty="0"/>
          </a:p>
          <a:p>
            <a:pPr marL="6350" indent="0" defTabSz="233363">
              <a:spcBef>
                <a:spcPts val="0"/>
              </a:spcBef>
              <a:spcAft>
                <a:spcPts val="0"/>
              </a:spcAft>
              <a:buNone/>
            </a:pPr>
            <a:r>
              <a:rPr lang="en-US" sz="1800" dirty="0" smtClean="0"/>
              <a:t>	Download </a:t>
            </a:r>
            <a:r>
              <a:rPr lang="en-US" sz="1800" dirty="0"/>
              <a:t>the Java Jar (which is how JTS </a:t>
            </a:r>
            <a:r>
              <a:rPr lang="en-US" sz="1800" dirty="0" smtClean="0"/>
              <a:t>arrives) from,</a:t>
            </a:r>
          </a:p>
          <a:p>
            <a:pPr marL="6350" indent="0" defTabSz="233363">
              <a:spcBef>
                <a:spcPts val="0"/>
              </a:spcBef>
              <a:spcAft>
                <a:spcPts val="0"/>
              </a:spcAft>
              <a:buNone/>
            </a:pPr>
            <a:r>
              <a:rPr lang="en-US" sz="1800" dirty="0"/>
              <a:t>	</a:t>
            </a:r>
            <a:r>
              <a:rPr lang="en-US" sz="1800" dirty="0" smtClean="0"/>
              <a:t>	</a:t>
            </a:r>
            <a:r>
              <a:rPr lang="en-US" sz="1800" dirty="0" smtClean="0">
                <a:hlinkClick r:id="rId4"/>
              </a:rPr>
              <a:t>http</a:t>
            </a:r>
            <a:r>
              <a:rPr lang="en-US" sz="1800" dirty="0">
                <a:hlinkClick r:id="rId4"/>
              </a:rPr>
              <a:t>://</a:t>
            </a:r>
            <a:r>
              <a:rPr lang="en-US" sz="1800" dirty="0" smtClean="0">
                <a:hlinkClick r:id="rId4"/>
              </a:rPr>
              <a:t>central.maven.org/maven2/com/vividsolutions/jts/1.13/DSE</a:t>
            </a:r>
            <a:endParaRPr lang="en-US" sz="1800" dirty="0" smtClean="0"/>
          </a:p>
          <a:p>
            <a:pPr marL="6350" indent="0" defTabSz="233363">
              <a:spcBef>
                <a:spcPts val="0"/>
              </a:spcBef>
              <a:spcAft>
                <a:spcPts val="0"/>
              </a:spcAft>
              <a:buNone/>
            </a:pPr>
            <a:endParaRPr lang="en-US" sz="1800" dirty="0"/>
          </a:p>
          <a:p>
            <a:pPr defTabSz="233363">
              <a:spcBef>
                <a:spcPts val="0"/>
              </a:spcBef>
              <a:spcAft>
                <a:spcPts val="0"/>
              </a:spcAft>
            </a:pPr>
            <a:r>
              <a:rPr lang="en-US" sz="1800" dirty="0" smtClean="0"/>
              <a:t>Search </a:t>
            </a:r>
            <a:r>
              <a:rPr lang="en-US" sz="1800" dirty="0"/>
              <a:t>6.0 supports JTS version 1.13. </a:t>
            </a:r>
            <a:endParaRPr lang="en-US" sz="1800" dirty="0" smtClean="0"/>
          </a:p>
          <a:p>
            <a:pPr defTabSz="233363">
              <a:spcBef>
                <a:spcPts val="0"/>
              </a:spcBef>
              <a:spcAft>
                <a:spcPts val="0"/>
              </a:spcAft>
            </a:pPr>
            <a:r>
              <a:rPr lang="en-US" sz="1800" dirty="0" smtClean="0"/>
              <a:t>To </a:t>
            </a:r>
            <a:r>
              <a:rPr lang="en-US" sz="1800" dirty="0"/>
              <a:t>install JTS, copy the Java Jar </a:t>
            </a:r>
            <a:r>
              <a:rPr lang="en-US" sz="1800" dirty="0" smtClean="0"/>
              <a:t>file to, 	/opt/</a:t>
            </a:r>
            <a:r>
              <a:rPr lang="en-US" sz="1800" dirty="0" err="1" smtClean="0"/>
              <a:t>dse</a:t>
            </a:r>
            <a:r>
              <a:rPr lang="en-US" sz="1800" dirty="0" smtClean="0"/>
              <a:t>/node1/resources/</a:t>
            </a:r>
            <a:r>
              <a:rPr lang="en-US" sz="1800" dirty="0" err="1" smtClean="0"/>
              <a:t>solr</a:t>
            </a:r>
            <a:r>
              <a:rPr lang="en-US" sz="1800" dirty="0" smtClean="0"/>
              <a:t>/lib</a:t>
            </a:r>
          </a:p>
          <a:p>
            <a:pPr marL="230188" lvl="1" indent="0" defTabSz="233363">
              <a:spcBef>
                <a:spcPts val="0"/>
              </a:spcBef>
              <a:spcAft>
                <a:spcPts val="0"/>
              </a:spcAft>
              <a:buNone/>
            </a:pPr>
            <a:r>
              <a:rPr lang="en-US" sz="1800" dirty="0" smtClean="0"/>
              <a:t>when </a:t>
            </a:r>
            <a:r>
              <a:rPr lang="en-US" sz="1800" dirty="0"/>
              <a:t>DSE is installed in</a:t>
            </a:r>
            <a:r>
              <a:rPr lang="en-US" sz="1800" dirty="0" smtClean="0"/>
              <a:t>, /opt/</a:t>
            </a:r>
            <a:r>
              <a:rPr lang="en-US" sz="1800" dirty="0" err="1" smtClean="0"/>
              <a:t>dse</a:t>
            </a:r>
            <a:r>
              <a:rPr lang="en-US" sz="1800" dirty="0" smtClean="0"/>
              <a:t>/node1</a:t>
            </a:r>
            <a:endParaRPr lang="en-US" dirty="0" smtClean="0"/>
          </a:p>
          <a:p>
            <a:pPr defTabSz="233363">
              <a:spcBef>
                <a:spcPts val="0"/>
              </a:spcBef>
              <a:spcAft>
                <a:spcPts val="0"/>
              </a:spcAft>
            </a:pPr>
            <a:r>
              <a:rPr lang="en-US" sz="1800" dirty="0" smtClean="0"/>
              <a:t>Super simple; JTS is really just shapes. </a:t>
            </a:r>
          </a:p>
          <a:p>
            <a:pPr defTabSz="233363">
              <a:spcBef>
                <a:spcPts val="0"/>
              </a:spcBef>
              <a:spcAft>
                <a:spcPts val="0"/>
              </a:spcAft>
            </a:pPr>
            <a:endParaRPr lang="en-US" sz="1800" dirty="0" smtClean="0"/>
          </a:p>
          <a:p>
            <a:pPr defTabSz="233363">
              <a:spcBef>
                <a:spcPts val="0"/>
              </a:spcBef>
              <a:spcAft>
                <a:spcPts val="0"/>
              </a:spcAft>
            </a:pPr>
            <a:r>
              <a:rPr lang="en-US" sz="1800" dirty="0" smtClean="0"/>
              <a:t>A </a:t>
            </a:r>
            <a:r>
              <a:rPr lang="en-US" sz="1800" dirty="0"/>
              <a:t>rolling restart would allow DSE to see and make use of JTS.</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6922" y="1240784"/>
            <a:ext cx="1335102" cy="145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9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advised:</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37</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997489"/>
            <a:ext cx="7207484" cy="1660815"/>
          </a:xfrm>
        </p:spPr>
        <p:txBody>
          <a:bodyPr/>
          <a:lstStyle/>
          <a:p>
            <a:pPr defTabSz="233363">
              <a:spcBef>
                <a:spcPts val="0"/>
              </a:spcBef>
              <a:spcAft>
                <a:spcPts val="0"/>
              </a:spcAft>
            </a:pPr>
            <a:r>
              <a:rPr lang="en-US" sz="1800" dirty="0" smtClean="0"/>
              <a:t>Polygon Query without JTS installed (CQLSH) -</a:t>
            </a:r>
          </a:p>
          <a:p>
            <a:pPr defTabSz="233363">
              <a:spcBef>
                <a:spcPts val="0"/>
              </a:spcBef>
              <a:spcAft>
                <a:spcPts val="0"/>
              </a:spcAft>
            </a:pPr>
            <a:endParaRPr lang="en-US" sz="1800" dirty="0" smtClean="0"/>
          </a:p>
          <a:p>
            <a:pPr marL="6350" indent="0" defTabSz="233363">
              <a:spcBef>
                <a:spcPts val="0"/>
              </a:spcBef>
              <a:spcAft>
                <a:spcPts val="0"/>
              </a:spcAft>
              <a:buNone/>
            </a:pPr>
            <a:r>
              <a:rPr lang="en-US" sz="1800" dirty="0"/>
              <a:t>		</a:t>
            </a:r>
            <a:r>
              <a:rPr lang="en-US" sz="1800" dirty="0" err="1" smtClean="0">
                <a:solidFill>
                  <a:srgbClr val="FF0000"/>
                </a:solidFill>
              </a:rPr>
              <a:t>OperationTimedOut</a:t>
            </a:r>
            <a:r>
              <a:rPr lang="en-US" sz="1800" dirty="0">
                <a:solidFill>
                  <a:srgbClr val="FF0000"/>
                </a:solidFill>
              </a:rPr>
              <a:t>: errors={'127.0.0.1</a:t>
            </a:r>
            <a:r>
              <a:rPr lang="en-US" sz="1800" dirty="0" smtClean="0">
                <a:solidFill>
                  <a:srgbClr val="FF0000"/>
                </a:solidFill>
              </a:rPr>
              <a:t>': 'Client </a:t>
            </a:r>
            <a:r>
              <a:rPr lang="en-US" sz="1800" dirty="0">
                <a:solidFill>
                  <a:srgbClr val="FF0000"/>
                </a:solidFill>
              </a:rPr>
              <a:t>request </a:t>
            </a:r>
            <a:endParaRPr lang="en-US" sz="1800" dirty="0" smtClean="0">
              <a:solidFill>
                <a:srgbClr val="FF0000"/>
              </a:solidFill>
            </a:endParaRPr>
          </a:p>
          <a:p>
            <a:pPr marL="6350" indent="0" defTabSz="233363">
              <a:spcBef>
                <a:spcPts val="0"/>
              </a:spcBef>
              <a:spcAft>
                <a:spcPts val="0"/>
              </a:spcAft>
              <a:buNone/>
            </a:pPr>
            <a:r>
              <a:rPr lang="en-US" sz="1800" dirty="0">
                <a:solidFill>
                  <a:srgbClr val="FF0000"/>
                </a:solidFill>
              </a:rPr>
              <a:t>	</a:t>
            </a:r>
            <a:r>
              <a:rPr lang="en-US" sz="1800" dirty="0" smtClean="0">
                <a:solidFill>
                  <a:srgbClr val="FF0000"/>
                </a:solidFill>
              </a:rPr>
              <a:t>	timeout. See </a:t>
            </a:r>
            <a:r>
              <a:rPr lang="en-US" sz="1800" dirty="0" err="1" smtClean="0">
                <a:solidFill>
                  <a:srgbClr val="FF0000"/>
                </a:solidFill>
              </a:rPr>
              <a:t>Session.execute</a:t>
            </a:r>
            <a:r>
              <a:rPr lang="en-US" sz="1800" dirty="0">
                <a:solidFill>
                  <a:srgbClr val="FF0000"/>
                </a:solidFill>
              </a:rPr>
              <a:t>[_async](timeout</a:t>
            </a:r>
            <a:r>
              <a:rPr lang="en-US" sz="1800" dirty="0" smtClean="0">
                <a:solidFill>
                  <a:srgbClr val="FF0000"/>
                </a:solidFill>
              </a:rPr>
              <a:t>)'},</a:t>
            </a:r>
          </a:p>
          <a:p>
            <a:pPr marL="6350" indent="0" defTabSz="233363">
              <a:spcBef>
                <a:spcPts val="0"/>
              </a:spcBef>
              <a:spcAft>
                <a:spcPts val="0"/>
              </a:spcAft>
              <a:buNone/>
            </a:pPr>
            <a:r>
              <a:rPr lang="en-US" sz="1800" dirty="0">
                <a:solidFill>
                  <a:srgbClr val="FF0000"/>
                </a:solidFill>
              </a:rPr>
              <a:t>	</a:t>
            </a:r>
            <a:r>
              <a:rPr lang="en-US" sz="1800" dirty="0" smtClean="0">
                <a:solidFill>
                  <a:srgbClr val="FF0000"/>
                </a:solidFill>
              </a:rPr>
              <a:t>	</a:t>
            </a:r>
            <a:r>
              <a:rPr lang="en-US" sz="1800" dirty="0" err="1" smtClean="0">
                <a:solidFill>
                  <a:srgbClr val="FF0000"/>
                </a:solidFill>
              </a:rPr>
              <a:t>last_host</a:t>
            </a:r>
            <a:r>
              <a:rPr lang="en-US" sz="1800" dirty="0" smtClean="0">
                <a:solidFill>
                  <a:srgbClr val="FF0000"/>
                </a:solidFill>
              </a:rPr>
              <a:t>=127.0.0.1 </a:t>
            </a:r>
          </a:p>
          <a:p>
            <a:pPr marL="6350" indent="0" defTabSz="233363">
              <a:spcBef>
                <a:spcPts val="0"/>
              </a:spcBef>
              <a:spcAft>
                <a:spcPts val="0"/>
              </a:spcAft>
              <a:buNone/>
            </a:pPr>
            <a:endParaRPr lang="en-US" sz="1800" dirty="0"/>
          </a:p>
          <a:p>
            <a:pPr defTabSz="233363">
              <a:spcBef>
                <a:spcPts val="0"/>
              </a:spcBef>
              <a:spcAft>
                <a:spcPts val="0"/>
              </a:spcAft>
            </a:pPr>
            <a:r>
              <a:rPr lang="en-US" sz="1800" dirty="0" smtClean="0"/>
              <a:t>Polygon Query with JTS installed (system.log) -</a:t>
            </a:r>
          </a:p>
          <a:p>
            <a:pPr defTabSz="233363">
              <a:spcBef>
                <a:spcPts val="0"/>
              </a:spcBef>
              <a:spcAft>
                <a:spcPts val="0"/>
              </a:spcAft>
            </a:pPr>
            <a:endParaRPr lang="en-US" sz="1800" dirty="0"/>
          </a:p>
          <a:p>
            <a:pPr marL="6350" indent="0" defTabSz="233363">
              <a:spcBef>
                <a:spcPts val="0"/>
              </a:spcBef>
              <a:spcAft>
                <a:spcPts val="0"/>
              </a:spcAft>
              <a:buNone/>
            </a:pPr>
            <a:r>
              <a:rPr lang="en-US" sz="1800" dirty="0" smtClean="0"/>
              <a:t>		INFO  </a:t>
            </a:r>
            <a:r>
              <a:rPr lang="en-US" sz="1800" dirty="0"/>
              <a:t>[IOThread-0] 2018-03-13 </a:t>
            </a:r>
            <a:r>
              <a:rPr lang="en-US" sz="1800" dirty="0" smtClean="0"/>
              <a:t>14:42:46,427</a:t>
            </a:r>
          </a:p>
          <a:p>
            <a:pPr marL="6350" indent="0" defTabSz="233363">
              <a:spcBef>
                <a:spcPts val="0"/>
              </a:spcBef>
              <a:spcAft>
                <a:spcPts val="0"/>
              </a:spcAft>
              <a:buNone/>
            </a:pPr>
            <a:r>
              <a:rPr lang="en-US" sz="1800" dirty="0"/>
              <a:t>	</a:t>
            </a:r>
            <a:r>
              <a:rPr lang="en-US" sz="1800" dirty="0" smtClean="0"/>
              <a:t>	SolrConfig.java:266 - Found </a:t>
            </a:r>
            <a:r>
              <a:rPr lang="en-US" sz="1800" dirty="0"/>
              <a:t>custom filter cache </a:t>
            </a:r>
            <a:r>
              <a:rPr lang="en-US" sz="1800" dirty="0" smtClean="0"/>
              <a:t>class:</a:t>
            </a:r>
          </a:p>
          <a:p>
            <a:pPr marL="6350" indent="0" defTabSz="233363">
              <a:spcBef>
                <a:spcPts val="0"/>
              </a:spcBef>
              <a:spcAft>
                <a:spcPts val="0"/>
              </a:spcAft>
              <a:buNone/>
            </a:pPr>
            <a:r>
              <a:rPr lang="en-US" sz="1800" dirty="0"/>
              <a:t>	</a:t>
            </a:r>
            <a:r>
              <a:rPr lang="en-US" sz="1800" dirty="0" smtClean="0"/>
              <a:t>	</a:t>
            </a:r>
            <a:r>
              <a:rPr lang="en-US" sz="1800" dirty="0" err="1" smtClean="0"/>
              <a:t>org.apache.solr.search.SolrFilterCache</a:t>
            </a:r>
            <a:r>
              <a:rPr lang="en-US" sz="1800" dirty="0" smtClean="0"/>
              <a:t>. Use </a:t>
            </a:r>
            <a:r>
              <a:rPr lang="en-US" sz="1800" dirty="0"/>
              <a:t>of </a:t>
            </a:r>
            <a:r>
              <a:rPr lang="en-US" sz="1800" dirty="0" smtClean="0"/>
              <a:t>custom</a:t>
            </a:r>
          </a:p>
          <a:p>
            <a:pPr marL="6350" indent="0" defTabSz="233363">
              <a:spcBef>
                <a:spcPts val="0"/>
              </a:spcBef>
              <a:spcAft>
                <a:spcPts val="0"/>
              </a:spcAft>
              <a:buNone/>
            </a:pPr>
            <a:r>
              <a:rPr lang="en-US" sz="1800" dirty="0"/>
              <a:t>	</a:t>
            </a:r>
            <a:r>
              <a:rPr lang="en-US" sz="1800" dirty="0" smtClean="0"/>
              <a:t>	implementations </a:t>
            </a:r>
            <a:r>
              <a:rPr lang="en-US" sz="1800" dirty="0"/>
              <a:t>is an advanced feature, as could cause </a:t>
            </a:r>
            <a:endParaRPr lang="en-US" sz="1800" dirty="0" smtClean="0"/>
          </a:p>
          <a:p>
            <a:pPr marL="6350" indent="0" defTabSz="233363">
              <a:spcBef>
                <a:spcPts val="0"/>
              </a:spcBef>
              <a:spcAft>
                <a:spcPts val="0"/>
              </a:spcAft>
              <a:buNone/>
            </a:pPr>
            <a:r>
              <a:rPr lang="en-US" sz="1800" dirty="0"/>
              <a:t>	</a:t>
            </a:r>
            <a:r>
              <a:rPr lang="en-US" sz="1800" dirty="0" smtClean="0"/>
              <a:t>	bugs and </a:t>
            </a:r>
            <a:r>
              <a:rPr lang="en-US" sz="1800" dirty="0"/>
              <a:t>memory leaks.</a:t>
            </a:r>
          </a:p>
        </p:txBody>
      </p:sp>
    </p:spTree>
    <p:extLst>
      <p:ext uri="{BB962C8B-B14F-4D97-AF65-F5344CB8AC3E}">
        <p14:creationId xmlns:p14="http://schemas.microsoft.com/office/powerpoint/2010/main" val="1001178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using Shapes:</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38</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457200" y="1075549"/>
            <a:ext cx="5601709" cy="1660815"/>
          </a:xfrm>
        </p:spPr>
        <p:txBody>
          <a:bodyPr/>
          <a:lstStyle/>
          <a:p>
            <a:pPr defTabSz="233363">
              <a:spcBef>
                <a:spcPts val="0"/>
              </a:spcBef>
              <a:spcAft>
                <a:spcPts val="0"/>
              </a:spcAft>
            </a:pPr>
            <a:r>
              <a:rPr lang="en-US" sz="2000" dirty="0" smtClean="0"/>
              <a:t>New query predicates</a:t>
            </a:r>
          </a:p>
          <a:p>
            <a:pPr marL="6350" indent="0" defTabSz="233363">
              <a:spcBef>
                <a:spcPts val="0"/>
              </a:spcBef>
              <a:spcAft>
                <a:spcPts val="0"/>
              </a:spcAft>
              <a:buNone/>
            </a:pPr>
            <a:r>
              <a:rPr lang="en-US" sz="2000" dirty="0" smtClean="0"/>
              <a:t>		- Intersects    </a:t>
            </a:r>
          </a:p>
          <a:p>
            <a:pPr marL="6350" indent="0" defTabSz="233363">
              <a:spcBef>
                <a:spcPts val="0"/>
              </a:spcBef>
              <a:spcAft>
                <a:spcPts val="0"/>
              </a:spcAft>
              <a:buNone/>
            </a:pPr>
            <a:r>
              <a:rPr lang="en-US" sz="2000" dirty="0"/>
              <a:t>	</a:t>
            </a:r>
            <a:r>
              <a:rPr lang="en-US" sz="2000" dirty="0" smtClean="0"/>
              <a:t>	- </a:t>
            </a:r>
            <a:r>
              <a:rPr lang="en-US" sz="2000" dirty="0" err="1" smtClean="0"/>
              <a:t>IsWithin</a:t>
            </a:r>
            <a:r>
              <a:rPr lang="en-US" sz="2000" dirty="0" smtClean="0"/>
              <a:t>    </a:t>
            </a:r>
          </a:p>
          <a:p>
            <a:pPr marL="6350" indent="0" defTabSz="233363">
              <a:spcBef>
                <a:spcPts val="0"/>
              </a:spcBef>
              <a:spcAft>
                <a:spcPts val="0"/>
              </a:spcAft>
              <a:buNone/>
            </a:pPr>
            <a:r>
              <a:rPr lang="en-US" sz="2000" dirty="0"/>
              <a:t>	</a:t>
            </a:r>
            <a:r>
              <a:rPr lang="en-US" sz="2000" dirty="0" smtClean="0"/>
              <a:t>	- </a:t>
            </a:r>
            <a:r>
              <a:rPr lang="en-US" sz="2000" dirty="0" err="1" smtClean="0"/>
              <a:t>IsDisjointTo</a:t>
            </a:r>
            <a:r>
              <a:rPr lang="en-US" sz="2000" dirty="0" smtClean="0"/>
              <a:t>    </a:t>
            </a:r>
          </a:p>
          <a:p>
            <a:pPr marL="6350" indent="0" defTabSz="233363">
              <a:spcBef>
                <a:spcPts val="0"/>
              </a:spcBef>
              <a:spcAft>
                <a:spcPts val="0"/>
              </a:spcAft>
              <a:buNone/>
            </a:pPr>
            <a:r>
              <a:rPr lang="en-US" sz="2000" dirty="0"/>
              <a:t>	</a:t>
            </a:r>
            <a:r>
              <a:rPr lang="en-US" sz="2000" dirty="0" smtClean="0"/>
              <a:t>	- Contains</a:t>
            </a:r>
          </a:p>
          <a:p>
            <a:pPr marL="6350" indent="0" defTabSz="233363">
              <a:spcBef>
                <a:spcPts val="0"/>
              </a:spcBef>
              <a:spcAft>
                <a:spcPts val="0"/>
              </a:spcAft>
              <a:buNone/>
            </a:pPr>
            <a:endParaRPr lang="en-US" sz="2000" dirty="0"/>
          </a:p>
          <a:p>
            <a:pPr marL="6350" indent="0" defTabSz="233363">
              <a:spcBef>
                <a:spcPts val="0"/>
              </a:spcBef>
              <a:spcAft>
                <a:spcPts val="0"/>
              </a:spcAft>
              <a:buNone/>
            </a:pPr>
            <a:r>
              <a:rPr lang="en-US" sz="2000" dirty="0"/>
              <a:t>SELECT * FROM t3 WHERE </a:t>
            </a:r>
            <a:r>
              <a:rPr lang="en-US" sz="2000" dirty="0" err="1"/>
              <a:t>solr_query</a:t>
            </a:r>
            <a:r>
              <a:rPr lang="en-US" sz="2000" dirty="0"/>
              <a:t> </a:t>
            </a:r>
            <a:r>
              <a:rPr lang="en-US" sz="2000" dirty="0" smtClean="0"/>
              <a:t>=</a:t>
            </a:r>
          </a:p>
          <a:p>
            <a:pPr marL="6350" indent="0" defTabSz="233363">
              <a:spcBef>
                <a:spcPts val="0"/>
              </a:spcBef>
              <a:spcAft>
                <a:spcPts val="0"/>
              </a:spcAft>
              <a:buNone/>
            </a:pPr>
            <a:r>
              <a:rPr lang="en-US" sz="2000" dirty="0"/>
              <a:t>	</a:t>
            </a:r>
            <a:r>
              <a:rPr lang="en-US" sz="2000" dirty="0" smtClean="0"/>
              <a:t>'{ </a:t>
            </a:r>
            <a:r>
              <a:rPr lang="en-US" sz="2000" dirty="0"/>
              <a:t>"q" : "*:*", "</a:t>
            </a:r>
            <a:r>
              <a:rPr lang="en-US" sz="2000" dirty="0" err="1"/>
              <a:t>fq</a:t>
            </a:r>
            <a:r>
              <a:rPr lang="en-US" sz="2000" dirty="0"/>
              <a:t>" : "{</a:t>
            </a:r>
            <a:r>
              <a:rPr lang="en-US" sz="2000" dirty="0">
                <a:solidFill>
                  <a:srgbClr val="00B0F0"/>
                </a:solidFill>
              </a:rPr>
              <a:t>!</a:t>
            </a:r>
            <a:r>
              <a:rPr lang="en-US" sz="2000" dirty="0" smtClean="0">
                <a:solidFill>
                  <a:srgbClr val="00B0F0"/>
                </a:solidFill>
              </a:rPr>
              <a:t>field</a:t>
            </a:r>
          </a:p>
          <a:p>
            <a:pPr marL="6350" indent="0" defTabSz="233363">
              <a:spcBef>
                <a:spcPts val="0"/>
              </a:spcBef>
              <a:spcAft>
                <a:spcPts val="0"/>
              </a:spcAft>
              <a:buNone/>
            </a:pPr>
            <a:r>
              <a:rPr lang="en-US" sz="2000" dirty="0"/>
              <a:t>	</a:t>
            </a:r>
            <a:r>
              <a:rPr lang="en-US" sz="2000" dirty="0" smtClean="0"/>
              <a:t>f=</a:t>
            </a:r>
            <a:r>
              <a:rPr lang="en-US" sz="2000" dirty="0" err="1" smtClean="0"/>
              <a:t>my_latlong</a:t>
            </a:r>
            <a:r>
              <a:rPr lang="en-US" sz="2000" dirty="0" smtClean="0"/>
              <a:t>}</a:t>
            </a:r>
            <a:r>
              <a:rPr lang="en-US" sz="2000" dirty="0" smtClean="0">
                <a:solidFill>
                  <a:srgbClr val="00B0F0"/>
                </a:solidFill>
              </a:rPr>
              <a:t>Intersects</a:t>
            </a:r>
            <a:r>
              <a:rPr lang="en-US" sz="2000" dirty="0" smtClean="0"/>
              <a:t>(POLYGON</a:t>
            </a:r>
            <a:r>
              <a:rPr lang="en-US" sz="2000" dirty="0"/>
              <a:t>((-</a:t>
            </a:r>
            <a:r>
              <a:rPr lang="en-US" sz="2000" dirty="0" smtClean="0"/>
              <a:t>107 39</a:t>
            </a:r>
            <a:r>
              <a:rPr lang="en-US" sz="2000" dirty="0"/>
              <a:t>, </a:t>
            </a:r>
            <a:endParaRPr lang="en-US" sz="2000" dirty="0" smtClean="0"/>
          </a:p>
          <a:p>
            <a:pPr marL="6350" indent="0" defTabSz="233363">
              <a:spcBef>
                <a:spcPts val="0"/>
              </a:spcBef>
              <a:spcAft>
                <a:spcPts val="0"/>
              </a:spcAft>
              <a:buNone/>
            </a:pPr>
            <a:r>
              <a:rPr lang="en-US" sz="2000" dirty="0"/>
              <a:t>	</a:t>
            </a:r>
            <a:r>
              <a:rPr lang="en-US" sz="2000" dirty="0" smtClean="0"/>
              <a:t>-</a:t>
            </a:r>
            <a:r>
              <a:rPr lang="en-US" sz="2000" dirty="0"/>
              <a:t>107 30, -100 30, -100 39, -107 39)))" }';</a:t>
            </a:r>
          </a:p>
          <a:p>
            <a:pPr marL="6350" indent="0" defTabSz="233363">
              <a:spcBef>
                <a:spcPts val="0"/>
              </a:spcBef>
              <a:spcAft>
                <a:spcPts val="0"/>
              </a:spcAft>
              <a:buNone/>
            </a:pPr>
            <a:endParaRPr lang="en-US" sz="20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007" y="953053"/>
            <a:ext cx="557160" cy="69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853167" y="994587"/>
            <a:ext cx="2833633" cy="1569660"/>
          </a:xfrm>
          <a:prstGeom prst="rect">
            <a:avLst/>
          </a:prstGeom>
          <a:noFill/>
        </p:spPr>
        <p:txBody>
          <a:bodyPr wrap="square" rtlCol="0">
            <a:spAutoFit/>
          </a:bodyPr>
          <a:lstStyle/>
          <a:p>
            <a:r>
              <a:rPr lang="en-US" sz="1600" b="1" dirty="0" smtClean="0"/>
              <a:t>{!field   ??</a:t>
            </a:r>
          </a:p>
          <a:p>
            <a:endParaRPr lang="en-US" sz="1600" b="1" dirty="0"/>
          </a:p>
          <a:p>
            <a:r>
              <a:rPr lang="en-US" sz="1600" b="1" dirty="0" smtClean="0"/>
              <a:t>Why does the set of polygon points get wrapped in 2 sets of parenthesis ?</a:t>
            </a:r>
          </a:p>
        </p:txBody>
      </p:sp>
    </p:spTree>
    <p:extLst>
      <p:ext uri="{BB962C8B-B14F-4D97-AF65-F5344CB8AC3E}">
        <p14:creationId xmlns:p14="http://schemas.microsoft.com/office/powerpoint/2010/main" val="1001178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Polygon query</a:t>
            </a:r>
            <a:endParaRPr lang="en-US" dirty="0"/>
          </a:p>
        </p:txBody>
      </p:sp>
      <p:sp>
        <p:nvSpPr>
          <p:cNvPr id="5" name="Title 4"/>
          <p:cNvSpPr>
            <a:spLocks noGrp="1"/>
          </p:cNvSpPr>
          <p:nvPr>
            <p:ph type="title"/>
          </p:nvPr>
        </p:nvSpPr>
        <p:spPr/>
        <p:txBody>
          <a:bodyPr/>
          <a:lstStyle/>
          <a:p>
            <a:r>
              <a:rPr lang="en-US" dirty="0" smtClean="0"/>
              <a:t>End to End Example: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39</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DSE cluster, with Search enabled</a:t>
            </a:r>
          </a:p>
          <a:p>
            <a:pPr marL="285750" indent="-285750">
              <a:buFont typeface="Arial" pitchFamily="34" charset="0"/>
              <a:buChar char="•"/>
            </a:pPr>
            <a:r>
              <a:rPr lang="en-US" sz="1800" dirty="0" smtClean="0"/>
              <a:t>Authority to make tables, other</a:t>
            </a:r>
          </a:p>
          <a:p>
            <a:pPr marL="285750" indent="-285750">
              <a:buFont typeface="Arial" pitchFamily="34" charset="0"/>
              <a:buChar char="•"/>
            </a:pPr>
            <a:r>
              <a:rPr lang="en-US" sz="1800" dirty="0" smtClean="0"/>
              <a:t>CQLSH/Studio access-</a:t>
            </a:r>
          </a:p>
          <a:p>
            <a:pPr marL="285750" indent="-285750">
              <a:buFont typeface="Arial" pitchFamily="34" charset="0"/>
              <a:buChar char="•"/>
            </a:pPr>
            <a:endParaRPr lang="en-US" sz="1800" dirty="0"/>
          </a:p>
          <a:p>
            <a:pPr marL="285750" indent="-285750">
              <a:buFont typeface="Arial" pitchFamily="34" charset="0"/>
              <a:buChar char="•"/>
            </a:pPr>
            <a:r>
              <a:rPr lang="en-US" sz="1800" dirty="0" smtClean="0"/>
              <a:t>Works with RPT and </a:t>
            </a:r>
            <a:r>
              <a:rPr lang="en-US" sz="1800" dirty="0" err="1" smtClean="0"/>
              <a:t>LatLonType</a:t>
            </a:r>
            <a:r>
              <a:rPr lang="en-US" sz="1800" dirty="0" smtClean="0"/>
              <a:t>; this example uses </a:t>
            </a:r>
            <a:r>
              <a:rPr lang="en-US" sz="1800" dirty="0" err="1" smtClean="0"/>
              <a:t>LatLonType</a:t>
            </a:r>
            <a:r>
              <a:rPr lang="en-US" sz="1800" dirty="0" smtClean="0"/>
              <a:t>, which is most commonly seen/documented</a:t>
            </a:r>
          </a:p>
        </p:txBody>
      </p:sp>
    </p:spTree>
    <p:extLst>
      <p:ext uri="{BB962C8B-B14F-4D97-AF65-F5344CB8AC3E}">
        <p14:creationId xmlns:p14="http://schemas.microsoft.com/office/powerpoint/2010/main" val="14362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End of Discussion Lab:</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4098444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6038" y="627311"/>
            <a:ext cx="3300761" cy="548048"/>
          </a:xfrm>
        </p:spPr>
        <p:txBody>
          <a:bodyPr/>
          <a:lstStyle/>
          <a:p>
            <a:r>
              <a:rPr lang="en-US" dirty="0" smtClean="0"/>
              <a:t>CREATE TABLE, data, index</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40</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167081"/>
            <a:ext cx="6528435" cy="1660815"/>
          </a:xfrm>
        </p:spPr>
        <p:txBody>
          <a:bodyPr/>
          <a:lstStyle/>
          <a:p>
            <a:pPr marL="6350" indent="0" defTabSz="233363">
              <a:spcBef>
                <a:spcPts val="0"/>
              </a:spcBef>
              <a:spcAft>
                <a:spcPts val="0"/>
              </a:spcAft>
              <a:buNone/>
            </a:pPr>
            <a:r>
              <a:rPr lang="en-US" sz="1800" dirty="0" smtClean="0"/>
              <a:t>CREATE </a:t>
            </a:r>
            <a:r>
              <a:rPr lang="en-US" sz="1800" dirty="0"/>
              <a:t>TABLE </a:t>
            </a:r>
            <a:r>
              <a:rPr lang="en-US" sz="1800" dirty="0" smtClean="0"/>
              <a:t>t3</a:t>
            </a:r>
          </a:p>
          <a:p>
            <a:pPr marL="6350" indent="0" defTabSz="233363">
              <a:spcBef>
                <a:spcPts val="0"/>
              </a:spcBef>
              <a:spcAft>
                <a:spcPts val="0"/>
              </a:spcAft>
              <a:buNone/>
            </a:pPr>
            <a:r>
              <a:rPr lang="en-US" sz="1800" dirty="0" smtClean="0"/>
              <a:t>	(</a:t>
            </a:r>
          </a:p>
          <a:p>
            <a:pPr marL="6350" indent="0" defTabSz="233363">
              <a:spcBef>
                <a:spcPts val="0"/>
              </a:spcBef>
              <a:spcAft>
                <a:spcPts val="0"/>
              </a:spcAft>
              <a:buNone/>
            </a:pPr>
            <a:r>
              <a:rPr lang="en-US" sz="1800" dirty="0" smtClean="0"/>
              <a:t>	col1               		TEXT,</a:t>
            </a:r>
          </a:p>
          <a:p>
            <a:pPr marL="6350" indent="0" defTabSz="233363">
              <a:spcBef>
                <a:spcPts val="0"/>
              </a:spcBef>
              <a:spcAft>
                <a:spcPts val="0"/>
              </a:spcAft>
              <a:buNone/>
            </a:pPr>
            <a:r>
              <a:rPr lang="en-US" sz="1800" dirty="0" smtClean="0"/>
              <a:t>	</a:t>
            </a:r>
            <a:r>
              <a:rPr lang="en-US" sz="1800" dirty="0" err="1" smtClean="0"/>
              <a:t>my_latlong</a:t>
            </a:r>
            <a:r>
              <a:rPr lang="en-US" sz="1800" dirty="0"/>
              <a:t>	</a:t>
            </a:r>
            <a:r>
              <a:rPr lang="en-US" sz="1800" dirty="0" smtClean="0"/>
              <a:t>		TEXT,</a:t>
            </a:r>
          </a:p>
          <a:p>
            <a:pPr marL="6350" indent="0" defTabSz="233363">
              <a:spcBef>
                <a:spcPts val="0"/>
              </a:spcBef>
              <a:spcAft>
                <a:spcPts val="0"/>
              </a:spcAft>
              <a:buNone/>
            </a:pPr>
            <a:r>
              <a:rPr lang="en-US" sz="1800" dirty="0" smtClean="0"/>
              <a:t>	PRIMARY </a:t>
            </a:r>
            <a:r>
              <a:rPr lang="en-US" sz="1800" dirty="0"/>
              <a:t>KEY ((col1))</a:t>
            </a:r>
          </a:p>
          <a:p>
            <a:pPr marL="6350" indent="0" defTabSz="233363">
              <a:spcBef>
                <a:spcPts val="0"/>
              </a:spcBef>
              <a:spcAft>
                <a:spcPts val="0"/>
              </a:spcAft>
              <a:buNone/>
            </a:pPr>
            <a:r>
              <a:rPr lang="en-US" sz="1800" dirty="0" smtClean="0"/>
              <a:t>	);</a:t>
            </a:r>
            <a:endParaRPr lang="en-US" sz="1800" dirty="0"/>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INSERT INTO t3 (col1, </a:t>
            </a:r>
            <a:r>
              <a:rPr lang="en-US" sz="1800" dirty="0" err="1"/>
              <a:t>my_latlong</a:t>
            </a:r>
            <a:r>
              <a:rPr lang="en-US" sz="1800" dirty="0"/>
              <a:t>)</a:t>
            </a:r>
          </a:p>
          <a:p>
            <a:pPr marL="6350" indent="0" defTabSz="233363">
              <a:spcBef>
                <a:spcPts val="0"/>
              </a:spcBef>
              <a:spcAft>
                <a:spcPts val="0"/>
              </a:spcAft>
              <a:buNone/>
            </a:pPr>
            <a:r>
              <a:rPr lang="en-US" sz="1800" dirty="0" smtClean="0"/>
              <a:t>	VALUES </a:t>
            </a:r>
            <a:r>
              <a:rPr lang="en-US" sz="1800" dirty="0"/>
              <a:t>('1', '38.8623758053, -106.214532852');</a:t>
            </a:r>
          </a:p>
          <a:p>
            <a:pPr marL="6350" indent="0" defTabSz="233363">
              <a:spcBef>
                <a:spcPts val="0"/>
              </a:spcBef>
              <a:spcAft>
                <a:spcPts val="0"/>
              </a:spcAft>
              <a:buNone/>
            </a:pPr>
            <a:endParaRPr lang="en-US" sz="1800" dirty="0" smtClean="0"/>
          </a:p>
          <a:p>
            <a:pPr marL="6350" indent="0" defTabSz="233363">
              <a:spcBef>
                <a:spcPts val="0"/>
              </a:spcBef>
              <a:spcAft>
                <a:spcPts val="0"/>
              </a:spcAft>
              <a:buNone/>
            </a:pPr>
            <a:r>
              <a:rPr lang="en-US" sz="1800" dirty="0" smtClean="0"/>
              <a:t>VALUES </a:t>
            </a:r>
            <a:r>
              <a:rPr lang="en-US" sz="1800" dirty="0"/>
              <a:t>('2', '38.8618662055, -106.212043762');</a:t>
            </a:r>
          </a:p>
          <a:p>
            <a:pPr marL="6350" indent="0" defTabSz="233363">
              <a:spcBef>
                <a:spcPts val="0"/>
              </a:spcBef>
              <a:spcAft>
                <a:spcPts val="0"/>
              </a:spcAft>
              <a:buNone/>
            </a:pPr>
            <a:r>
              <a:rPr lang="en-US" sz="1800" dirty="0" smtClean="0"/>
              <a:t>VALUES </a:t>
            </a:r>
            <a:r>
              <a:rPr lang="en-US" sz="1800" dirty="0"/>
              <a:t>('3', '30.8702532527, -100.264572144');</a:t>
            </a:r>
          </a:p>
          <a:p>
            <a:pPr marL="6350" indent="0" defTabSz="233363">
              <a:spcBef>
                <a:spcPts val="0"/>
              </a:spcBef>
              <a:spcAft>
                <a:spcPts val="0"/>
              </a:spcAft>
              <a:buNone/>
            </a:pPr>
            <a:r>
              <a:rPr lang="en-US" sz="1800" dirty="0" smtClean="0"/>
              <a:t>VALUES </a:t>
            </a:r>
            <a:r>
              <a:rPr lang="en-US" sz="1800" dirty="0"/>
              <a:t>('4', '-30.8702532527, -100.264572144</a:t>
            </a:r>
            <a:r>
              <a:rPr lang="en-US" sz="1800" dirty="0" smtClean="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CREATE SEARCH INDEX ON t3</a:t>
            </a:r>
          </a:p>
          <a:p>
            <a:pPr marL="6350" indent="0" defTabSz="233363">
              <a:spcBef>
                <a:spcPts val="0"/>
              </a:spcBef>
              <a:spcAft>
                <a:spcPts val="0"/>
              </a:spcAft>
              <a:buNone/>
            </a:pPr>
            <a:r>
              <a:rPr lang="en-US" sz="1800" dirty="0" smtClean="0"/>
              <a:t>	WITH </a:t>
            </a:r>
            <a:r>
              <a:rPr lang="en-US" sz="1800" dirty="0"/>
              <a:t>COLUMNS col1 {</a:t>
            </a:r>
            <a:r>
              <a:rPr lang="en-US" sz="1800" dirty="0" err="1"/>
              <a:t>docValues</a:t>
            </a:r>
            <a:r>
              <a:rPr lang="en-US" sz="1800" dirty="0"/>
              <a:t> : true };</a:t>
            </a:r>
          </a:p>
          <a:p>
            <a:pPr marL="6350" indent="0" defTabSz="233363">
              <a:spcBef>
                <a:spcPts val="0"/>
              </a:spcBef>
              <a:spcAft>
                <a:spcPts val="0"/>
              </a:spcAft>
              <a:buNone/>
            </a:pPr>
            <a:endParaRPr lang="en-US" sz="18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419" y="1252001"/>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178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first of types, </a:t>
            </a:r>
            <a:r>
              <a:rPr lang="en-US" dirty="0" err="1" smtClean="0"/>
              <a:t>dynamicField</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41</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40" y="1376630"/>
            <a:ext cx="5252936" cy="1660815"/>
          </a:xfrm>
        </p:spPr>
        <p:txBody>
          <a:bodyPr/>
          <a:lstStyle/>
          <a:p>
            <a:pPr marL="6350" indent="0" defTabSz="233363">
              <a:spcBef>
                <a:spcPts val="0"/>
              </a:spcBef>
              <a:spcAft>
                <a:spcPts val="0"/>
              </a:spcAft>
              <a:buNone/>
            </a:pPr>
            <a:r>
              <a:rPr lang="en-US" sz="1800" dirty="0"/>
              <a:t>ALTER SEARCH INDEX SCHEMA ON t3</a:t>
            </a:r>
          </a:p>
          <a:p>
            <a:pPr marL="6350" indent="0" defTabSz="233363">
              <a:spcBef>
                <a:spcPts val="0"/>
              </a:spcBef>
              <a:spcAft>
                <a:spcPts val="0"/>
              </a:spcAft>
              <a:buNone/>
            </a:pPr>
            <a:r>
              <a:rPr lang="en-US" sz="1800" dirty="0" smtClean="0"/>
              <a:t>	ADD </a:t>
            </a:r>
            <a:r>
              <a:rPr lang="en-US" sz="1800" dirty="0" err="1"/>
              <a:t>types.fieldType</a:t>
            </a:r>
            <a:r>
              <a:rPr lang="en-US" sz="1800" dirty="0"/>
              <a:t>[@name=</a:t>
            </a:r>
          </a:p>
          <a:p>
            <a:pPr marL="6350" indent="0" defTabSz="233363">
              <a:spcBef>
                <a:spcPts val="0"/>
              </a:spcBef>
              <a:spcAft>
                <a:spcPts val="0"/>
              </a:spcAft>
              <a:buNone/>
            </a:pPr>
            <a:r>
              <a:rPr lang="en-US" sz="1800" dirty="0" smtClean="0"/>
              <a:t>	'</a:t>
            </a:r>
            <a:r>
              <a:rPr lang="en-US" sz="1800" dirty="0" err="1" smtClean="0"/>
              <a:t>ft_double</a:t>
            </a:r>
            <a:r>
              <a:rPr lang="en-US" sz="1800" dirty="0" err="1"/>
              <a:t>',@class</a:t>
            </a:r>
            <a:r>
              <a:rPr lang="en-US" sz="1800" dirty="0"/>
              <a:t>='</a:t>
            </a:r>
            <a:r>
              <a:rPr lang="en-US" sz="1800" dirty="0" err="1"/>
              <a:t>solr.TrieDoubleField</a:t>
            </a:r>
            <a:r>
              <a:rPr lang="en-US" sz="1800" dirty="0"/>
              <a:t>'];</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ALTER SEARCH INDEX SCHEMA ON t3</a:t>
            </a:r>
          </a:p>
          <a:p>
            <a:pPr marL="6350" indent="0" defTabSz="233363">
              <a:spcBef>
                <a:spcPts val="0"/>
              </a:spcBef>
              <a:spcAft>
                <a:spcPts val="0"/>
              </a:spcAft>
              <a:buNone/>
            </a:pPr>
            <a:r>
              <a:rPr lang="en-US" sz="1800" dirty="0" smtClean="0"/>
              <a:t>	ADD </a:t>
            </a:r>
            <a:r>
              <a:rPr lang="en-US" sz="1800" dirty="0" err="1"/>
              <a:t>dynamicField</a:t>
            </a:r>
            <a:r>
              <a:rPr lang="en-US" sz="1800" dirty="0"/>
              <a:t>[@name=</a:t>
            </a:r>
          </a:p>
          <a:p>
            <a:pPr marL="6350" indent="0" defTabSz="233363">
              <a:spcBef>
                <a:spcPts val="0"/>
              </a:spcBef>
              <a:spcAft>
                <a:spcPts val="0"/>
              </a:spcAft>
              <a:buNone/>
            </a:pPr>
            <a:r>
              <a:rPr lang="en-US" sz="1800" dirty="0" smtClean="0"/>
              <a:t>	'*_</a:t>
            </a:r>
            <a:r>
              <a:rPr lang="en-US" sz="1800" dirty="0" err="1"/>
              <a:t>coord</a:t>
            </a:r>
            <a:r>
              <a:rPr lang="en-US" sz="1800" dirty="0"/>
              <a:t>', @type='</a:t>
            </a:r>
            <a:r>
              <a:rPr lang="en-US" sz="1800" dirty="0" err="1"/>
              <a:t>ft_double</a:t>
            </a:r>
            <a:r>
              <a:rPr lang="en-US" sz="1800" dirty="0"/>
              <a:t>',</a:t>
            </a:r>
          </a:p>
          <a:p>
            <a:pPr marL="6350" indent="0" defTabSz="233363">
              <a:spcBef>
                <a:spcPts val="0"/>
              </a:spcBef>
              <a:spcAft>
                <a:spcPts val="0"/>
              </a:spcAft>
              <a:buNone/>
            </a:pPr>
            <a:r>
              <a:rPr lang="en-US" sz="1800" dirty="0" smtClean="0"/>
              <a:t>	@</a:t>
            </a:r>
            <a:r>
              <a:rPr lang="en-US" sz="1800" dirty="0"/>
              <a:t>indexed='true', @stored='false'];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134" y="90990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031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4458" y="896579"/>
            <a:ext cx="2442117" cy="548048"/>
          </a:xfrm>
        </p:spPr>
        <p:txBody>
          <a:bodyPr/>
          <a:lstStyle/>
          <a:p>
            <a:r>
              <a:rPr lang="en-US" dirty="0" smtClean="0"/>
              <a:t>New field type, polygon capable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42</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536160"/>
            <a:ext cx="7051368" cy="1660815"/>
          </a:xfrm>
        </p:spPr>
        <p:txBody>
          <a:bodyPr/>
          <a:lstStyle/>
          <a:p>
            <a:pPr marL="6350" indent="0" defTabSz="233363">
              <a:spcBef>
                <a:spcPts val="0"/>
              </a:spcBef>
              <a:spcAft>
                <a:spcPts val="0"/>
              </a:spcAft>
              <a:buNone/>
            </a:pPr>
            <a:r>
              <a:rPr lang="en-US" sz="1800" dirty="0"/>
              <a:t>ALTER SEARCH INDEX SCHEMA ON t3</a:t>
            </a:r>
          </a:p>
          <a:p>
            <a:pPr marL="6350" indent="0" defTabSz="233363">
              <a:spcBef>
                <a:spcPts val="0"/>
              </a:spcBef>
              <a:spcAft>
                <a:spcPts val="0"/>
              </a:spcAft>
              <a:buNone/>
            </a:pPr>
            <a:r>
              <a:rPr lang="en-US" sz="1800" dirty="0"/>
              <a:t>	</a:t>
            </a:r>
            <a:r>
              <a:rPr lang="en-US" sz="1800" dirty="0" smtClean="0"/>
              <a:t>ADD </a:t>
            </a:r>
            <a:r>
              <a:rPr lang="en-US" sz="1800" dirty="0" err="1"/>
              <a:t>types.fieldType</a:t>
            </a:r>
            <a:r>
              <a:rPr lang="en-US" sz="1800" dirty="0"/>
              <a:t>[@name='</a:t>
            </a:r>
            <a:r>
              <a:rPr lang="en-US" sz="1800" dirty="0" err="1"/>
              <a:t>ft_latlong</a:t>
            </a:r>
            <a:r>
              <a:rPr lang="en-US" sz="1800" dirty="0"/>
              <a:t>',</a:t>
            </a:r>
          </a:p>
          <a:p>
            <a:pPr marL="6350" indent="0" defTabSz="233363">
              <a:spcBef>
                <a:spcPts val="0"/>
              </a:spcBef>
              <a:spcAft>
                <a:spcPts val="0"/>
              </a:spcAft>
              <a:buNone/>
            </a:pPr>
            <a:r>
              <a:rPr lang="en-US" sz="1800" dirty="0" smtClean="0"/>
              <a:t>	@</a:t>
            </a:r>
            <a:r>
              <a:rPr lang="en-US" sz="1800" dirty="0"/>
              <a:t>class='</a:t>
            </a:r>
            <a:r>
              <a:rPr lang="en-US" sz="1800" dirty="0" err="1">
                <a:solidFill>
                  <a:srgbClr val="00B0F0"/>
                </a:solidFill>
              </a:rPr>
              <a:t>solr.SpatialRecursivePrefixTreeFieldType</a:t>
            </a:r>
            <a:r>
              <a:rPr lang="en-US" sz="1800" dirty="0"/>
              <a:t>',</a:t>
            </a:r>
          </a:p>
          <a:p>
            <a:pPr marL="6350" indent="0" defTabSz="233363">
              <a:spcBef>
                <a:spcPts val="0"/>
              </a:spcBef>
              <a:spcAft>
                <a:spcPts val="0"/>
              </a:spcAft>
              <a:buNone/>
            </a:pPr>
            <a:r>
              <a:rPr lang="en-US" sz="1800" dirty="0" smtClean="0"/>
              <a:t>	@</a:t>
            </a:r>
            <a:r>
              <a:rPr lang="en-US" sz="1800" dirty="0" err="1"/>
              <a:t>spatialContextFactory</a:t>
            </a:r>
            <a:r>
              <a:rPr lang="en-US" sz="1800" dirty="0" smtClean="0"/>
              <a:t>=</a:t>
            </a:r>
          </a:p>
          <a:p>
            <a:pPr marL="6350" indent="0" defTabSz="233363">
              <a:spcBef>
                <a:spcPts val="0"/>
              </a:spcBef>
              <a:spcAft>
                <a:spcPts val="0"/>
              </a:spcAft>
              <a:buNone/>
            </a:pPr>
            <a:r>
              <a:rPr lang="en-US" sz="1800" dirty="0"/>
              <a:t>	</a:t>
            </a:r>
            <a:r>
              <a:rPr lang="en-US" sz="1800" dirty="0" smtClean="0"/>
              <a:t>'org.locationtech.spatial4j.context.jts.JtsSpatialContextFactory</a:t>
            </a:r>
            <a:r>
              <a:rPr lang="en-US" sz="1800" dirty="0"/>
              <a:t>',</a:t>
            </a:r>
          </a:p>
          <a:p>
            <a:pPr marL="6350" indent="0" defTabSz="233363">
              <a:spcBef>
                <a:spcPts val="0"/>
              </a:spcBef>
              <a:spcAft>
                <a:spcPts val="0"/>
              </a:spcAft>
              <a:buNone/>
            </a:pPr>
            <a:r>
              <a:rPr lang="en-US" sz="1800" dirty="0" smtClean="0"/>
              <a:t>	@</a:t>
            </a:r>
            <a:r>
              <a:rPr lang="en-US" sz="1800" dirty="0" err="1"/>
              <a:t>autoIndex</a:t>
            </a:r>
            <a:r>
              <a:rPr lang="en-US" sz="1800" dirty="0"/>
              <a:t>='true', @</a:t>
            </a:r>
            <a:r>
              <a:rPr lang="en-US" sz="1800" dirty="0" err="1"/>
              <a:t>validationRule</a:t>
            </a:r>
            <a:r>
              <a:rPr lang="en-US" sz="1800" dirty="0"/>
              <a:t>='repairBuffer0',</a:t>
            </a:r>
          </a:p>
          <a:p>
            <a:pPr marL="6350" indent="0" defTabSz="233363">
              <a:spcBef>
                <a:spcPts val="0"/>
              </a:spcBef>
              <a:spcAft>
                <a:spcPts val="0"/>
              </a:spcAft>
              <a:buNone/>
            </a:pPr>
            <a:r>
              <a:rPr lang="en-US" sz="1800" dirty="0" smtClean="0"/>
              <a:t>	@</a:t>
            </a:r>
            <a:r>
              <a:rPr lang="en-US" sz="1800" dirty="0" err="1"/>
              <a:t>distErrPct</a:t>
            </a:r>
            <a:r>
              <a:rPr lang="en-US" sz="1800" dirty="0"/>
              <a:t>='0.025', @</a:t>
            </a:r>
            <a:r>
              <a:rPr lang="en-US" sz="1800" dirty="0" err="1"/>
              <a:t>maxDistErr</a:t>
            </a:r>
            <a:r>
              <a:rPr lang="en-US" sz="1800" dirty="0"/>
              <a:t>='0.001',</a:t>
            </a:r>
          </a:p>
          <a:p>
            <a:pPr marL="6350" indent="0" defTabSz="233363">
              <a:spcBef>
                <a:spcPts val="0"/>
              </a:spcBef>
              <a:spcAft>
                <a:spcPts val="0"/>
              </a:spcAft>
              <a:buNone/>
            </a:pPr>
            <a:r>
              <a:rPr lang="en-US" sz="1800" dirty="0" smtClean="0"/>
              <a:t>	@</a:t>
            </a:r>
            <a:r>
              <a:rPr lang="en-US" sz="1800" dirty="0" err="1"/>
              <a:t>distanceUnits</a:t>
            </a:r>
            <a:r>
              <a:rPr lang="en-US" sz="1800" dirty="0"/>
              <a:t>='kilometers'];</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ALTER SEARCH INDEX SCHEMA ON t3</a:t>
            </a:r>
          </a:p>
          <a:p>
            <a:pPr marL="6350" indent="0" defTabSz="233363">
              <a:spcBef>
                <a:spcPts val="0"/>
              </a:spcBef>
              <a:spcAft>
                <a:spcPts val="0"/>
              </a:spcAft>
              <a:buNone/>
            </a:pPr>
            <a:r>
              <a:rPr lang="en-US" sz="1800" dirty="0" smtClean="0"/>
              <a:t>	ADD </a:t>
            </a:r>
            <a:r>
              <a:rPr lang="en-US" sz="1800" dirty="0" err="1"/>
              <a:t>fields.field</a:t>
            </a:r>
            <a:r>
              <a:rPr lang="en-US" sz="1800" dirty="0"/>
              <a:t>[@name='</a:t>
            </a:r>
            <a:r>
              <a:rPr lang="en-US" sz="1800" dirty="0" err="1"/>
              <a:t>my_latlong</a:t>
            </a:r>
            <a:r>
              <a:rPr lang="en-US" sz="1800" dirty="0"/>
              <a:t>',</a:t>
            </a:r>
          </a:p>
          <a:p>
            <a:pPr marL="6350" indent="0" defTabSz="233363">
              <a:spcBef>
                <a:spcPts val="0"/>
              </a:spcBef>
              <a:spcAft>
                <a:spcPts val="0"/>
              </a:spcAft>
              <a:buNone/>
            </a:pPr>
            <a:r>
              <a:rPr lang="en-US" sz="1800" dirty="0" smtClean="0"/>
              <a:t>	@</a:t>
            </a:r>
            <a:r>
              <a:rPr lang="en-US" sz="1800" dirty="0"/>
              <a:t>type='</a:t>
            </a:r>
            <a:r>
              <a:rPr lang="en-US" sz="1800" dirty="0" err="1"/>
              <a:t>ft_latlong</a:t>
            </a:r>
            <a:r>
              <a:rPr lang="en-US" sz="1800" dirty="0"/>
              <a:t>', @indexed='true',</a:t>
            </a:r>
          </a:p>
          <a:p>
            <a:pPr marL="6350" indent="0" defTabSz="233363">
              <a:spcBef>
                <a:spcPts val="0"/>
              </a:spcBef>
              <a:spcAft>
                <a:spcPts val="0"/>
              </a:spcAft>
              <a:buNone/>
            </a:pPr>
            <a:r>
              <a:rPr lang="en-US" sz="1800" dirty="0" smtClean="0"/>
              <a:t>	@</a:t>
            </a:r>
            <a:r>
              <a:rPr lang="en-US" sz="1800" dirty="0" err="1"/>
              <a:t>multiValued</a:t>
            </a:r>
            <a:r>
              <a:rPr lang="en-US" sz="1800" dirty="0"/>
              <a:t>='false', @stored='true',</a:t>
            </a:r>
          </a:p>
          <a:p>
            <a:pPr marL="6350" indent="0" defTabSz="233363">
              <a:spcBef>
                <a:spcPts val="0"/>
              </a:spcBef>
              <a:spcAft>
                <a:spcPts val="0"/>
              </a:spcAft>
              <a:buNone/>
            </a:pPr>
            <a:r>
              <a:rPr lang="en-US" sz="1800" dirty="0" smtClean="0"/>
              <a:t>	@</a:t>
            </a:r>
            <a:r>
              <a:rPr lang="en-US" sz="1800" dirty="0" err="1"/>
              <a:t>docValues</a:t>
            </a:r>
            <a:r>
              <a:rPr lang="en-US" sz="1800" dirty="0"/>
              <a:t>='true'];</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450" y="1300981"/>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969905">
            <a:off x="5664642" y="2624333"/>
            <a:ext cx="1176337"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941434" y="3122880"/>
            <a:ext cx="1975142" cy="1384995"/>
          </a:xfrm>
          <a:prstGeom prst="rect">
            <a:avLst/>
          </a:prstGeom>
          <a:noFill/>
        </p:spPr>
        <p:txBody>
          <a:bodyPr wrap="square" rtlCol="0">
            <a:spAutoFit/>
          </a:bodyPr>
          <a:lstStyle/>
          <a:p>
            <a:r>
              <a:rPr lang="en-US" b="1" dirty="0" smtClean="0"/>
              <a:t>geo, default true, means geospatial, means </a:t>
            </a:r>
            <a:r>
              <a:rPr lang="en-US" b="1" dirty="0" err="1" smtClean="0"/>
              <a:t>geohash</a:t>
            </a:r>
            <a:endParaRPr lang="en-US" b="1" dirty="0" smtClean="0"/>
          </a:p>
          <a:p>
            <a:endParaRPr lang="en-US" b="1" dirty="0" smtClean="0"/>
          </a:p>
          <a:p>
            <a:r>
              <a:rPr lang="en-US" b="1" dirty="0" smtClean="0"/>
              <a:t>See notes page-</a:t>
            </a:r>
          </a:p>
          <a:p>
            <a:r>
              <a:rPr lang="en-US" b="1" dirty="0" smtClean="0"/>
              <a:t> </a:t>
            </a:r>
          </a:p>
        </p:txBody>
      </p:sp>
    </p:spTree>
    <p:extLst>
      <p:ext uri="{BB962C8B-B14F-4D97-AF65-F5344CB8AC3E}">
        <p14:creationId xmlns:p14="http://schemas.microsoft.com/office/powerpoint/2010/main" val="220103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045" y="544496"/>
            <a:ext cx="3355530" cy="548048"/>
          </a:xfrm>
        </p:spPr>
        <p:txBody>
          <a:bodyPr/>
          <a:lstStyle/>
          <a:p>
            <a:r>
              <a:rPr lang="en-US" dirty="0" smtClean="0"/>
              <a:t>Query: Intersects POLYGON</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43</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5" name="Content Placeholder 5"/>
          <p:cNvSpPr>
            <a:spLocks noGrp="1"/>
          </p:cNvSpPr>
          <p:nvPr>
            <p:ph sz="quarter" idx="16"/>
          </p:nvPr>
        </p:nvSpPr>
        <p:spPr>
          <a:xfrm>
            <a:off x="330739" y="270473"/>
            <a:ext cx="7397055" cy="2387832"/>
          </a:xfrm>
        </p:spPr>
        <p:txBody>
          <a:bodyPr/>
          <a:lstStyle/>
          <a:p>
            <a:pPr marL="6350" indent="0" defTabSz="233363">
              <a:spcBef>
                <a:spcPts val="0"/>
              </a:spcBef>
              <a:spcAft>
                <a:spcPts val="0"/>
              </a:spcAft>
              <a:buNone/>
            </a:pPr>
            <a:r>
              <a:rPr lang="en-US" sz="1800" dirty="0"/>
              <a:t>RELOAD  SEARCH INDEX ON </a:t>
            </a:r>
            <a:r>
              <a:rPr lang="en-US" sz="1800" dirty="0" smtClean="0"/>
              <a:t>t3;</a:t>
            </a:r>
            <a:endParaRPr lang="en-US" sz="1800" dirty="0"/>
          </a:p>
          <a:p>
            <a:pPr marL="6350" indent="0" defTabSz="233363">
              <a:spcBef>
                <a:spcPts val="0"/>
              </a:spcBef>
              <a:spcAft>
                <a:spcPts val="0"/>
              </a:spcAft>
              <a:buNone/>
            </a:pPr>
            <a:r>
              <a:rPr lang="en-US" sz="1800" dirty="0"/>
              <a:t>REBUILD SEARCH INDEX ON t3;</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t>SELECT * FROM t3 WHERE </a:t>
            </a:r>
            <a:r>
              <a:rPr lang="en-US" sz="1800" dirty="0" err="1"/>
              <a:t>solr_query</a:t>
            </a:r>
            <a:r>
              <a:rPr lang="en-US" sz="1800" dirty="0"/>
              <a:t> =</a:t>
            </a:r>
          </a:p>
          <a:p>
            <a:pPr marL="6350" indent="0" defTabSz="233363">
              <a:spcBef>
                <a:spcPts val="0"/>
              </a:spcBef>
              <a:spcAft>
                <a:spcPts val="0"/>
              </a:spcAft>
              <a:buNone/>
            </a:pPr>
            <a:r>
              <a:rPr lang="en-US" sz="1800" dirty="0" smtClean="0"/>
              <a:t>	'{ </a:t>
            </a:r>
            <a:r>
              <a:rPr lang="en-US" sz="1800" dirty="0"/>
              <a:t>"q" : "*:*", "</a:t>
            </a:r>
            <a:r>
              <a:rPr lang="en-US" sz="1800" dirty="0" err="1"/>
              <a:t>fq</a:t>
            </a:r>
            <a:r>
              <a:rPr lang="en-US" sz="1800" dirty="0"/>
              <a:t>" : "{</a:t>
            </a:r>
            <a:r>
              <a:rPr lang="en-US" sz="1800" dirty="0">
                <a:solidFill>
                  <a:srgbClr val="00B0F0"/>
                </a:solidFill>
              </a:rPr>
              <a:t>!field</a:t>
            </a:r>
            <a:r>
              <a:rPr lang="en-US" sz="1800" dirty="0"/>
              <a:t> f=</a:t>
            </a:r>
            <a:r>
              <a:rPr lang="en-US" sz="1800" dirty="0" err="1"/>
              <a:t>my_latlong</a:t>
            </a:r>
            <a:r>
              <a:rPr lang="en-US" sz="1800" dirty="0" smtClean="0"/>
              <a:t>}</a:t>
            </a:r>
          </a:p>
          <a:p>
            <a:pPr marL="6350" indent="0" defTabSz="233363">
              <a:spcBef>
                <a:spcPts val="0"/>
              </a:spcBef>
              <a:spcAft>
                <a:spcPts val="0"/>
              </a:spcAft>
              <a:buNone/>
            </a:pPr>
            <a:r>
              <a:rPr lang="en-US" sz="1800" dirty="0"/>
              <a:t>	</a:t>
            </a:r>
            <a:r>
              <a:rPr lang="en-US" sz="1800" dirty="0" smtClean="0">
                <a:solidFill>
                  <a:srgbClr val="00B0F0"/>
                </a:solidFill>
              </a:rPr>
              <a:t>Intersects</a:t>
            </a:r>
            <a:r>
              <a:rPr lang="en-US" sz="1800" dirty="0" smtClean="0"/>
              <a:t>(POLYGON</a:t>
            </a:r>
            <a:r>
              <a:rPr lang="en-US" sz="1800" dirty="0">
                <a:solidFill>
                  <a:srgbClr val="00B0F0"/>
                </a:solidFill>
              </a:rPr>
              <a:t>((</a:t>
            </a:r>
            <a:r>
              <a:rPr lang="en-US" sz="1800" dirty="0"/>
              <a:t>-107 39, -107 30, </a:t>
            </a:r>
            <a:endParaRPr lang="en-US" sz="1800" dirty="0" smtClean="0"/>
          </a:p>
          <a:p>
            <a:pPr marL="6350" indent="0" defTabSz="233363">
              <a:spcBef>
                <a:spcPts val="0"/>
              </a:spcBef>
              <a:spcAft>
                <a:spcPts val="0"/>
              </a:spcAft>
              <a:buNone/>
            </a:pPr>
            <a:r>
              <a:rPr lang="en-US" sz="1800" dirty="0"/>
              <a:t>	</a:t>
            </a:r>
            <a:r>
              <a:rPr lang="en-US" sz="1800" dirty="0" smtClean="0"/>
              <a:t>-</a:t>
            </a:r>
            <a:r>
              <a:rPr lang="en-US" sz="1800" dirty="0"/>
              <a:t>100 30, -100 39, -107 39</a:t>
            </a:r>
            <a:r>
              <a:rPr lang="en-US" sz="1800" dirty="0">
                <a:solidFill>
                  <a:srgbClr val="00B0F0"/>
                </a:solidFill>
              </a:rPr>
              <a:t>))</a:t>
            </a:r>
            <a:r>
              <a:rPr lang="en-US" sz="1800" dirty="0"/>
              <a:t>)" }';</a:t>
            </a:r>
          </a:p>
          <a:p>
            <a:pPr marL="6350" indent="0" defTabSz="233363">
              <a:spcBef>
                <a:spcPts val="0"/>
              </a:spcBef>
              <a:spcAft>
                <a:spcPts val="0"/>
              </a:spcAft>
              <a:buNone/>
            </a:pPr>
            <a:endParaRPr lang="en-US" sz="1800" dirty="0"/>
          </a:p>
          <a:p>
            <a:pPr marL="6350" indent="0" defTabSz="233363">
              <a:spcBef>
                <a:spcPts val="0"/>
              </a:spcBef>
              <a:spcAft>
                <a:spcPts val="0"/>
              </a:spcAft>
              <a:buNone/>
            </a:pPr>
            <a:r>
              <a:rPr lang="en-US" sz="1800" dirty="0">
                <a:latin typeface="Courier New" pitchFamily="49" charset="0"/>
                <a:cs typeface="Courier New" pitchFamily="49" charset="0"/>
              </a:rPr>
              <a:t> col1 | </a:t>
            </a:r>
            <a:r>
              <a:rPr lang="en-US" sz="1800" dirty="0" err="1">
                <a:latin typeface="Courier New" pitchFamily="49" charset="0"/>
                <a:cs typeface="Courier New" pitchFamily="49" charset="0"/>
              </a:rPr>
              <a:t>my_latlong</a:t>
            </a:r>
            <a:r>
              <a:rPr lang="en-US" sz="1800" dirty="0">
                <a:latin typeface="Courier New" pitchFamily="49" charset="0"/>
                <a:cs typeface="Courier New" pitchFamily="49" charset="0"/>
              </a:rPr>
              <a:t>                    | </a:t>
            </a:r>
            <a:r>
              <a:rPr lang="en-US" sz="1800" dirty="0" err="1">
                <a:latin typeface="Courier New" pitchFamily="49" charset="0"/>
                <a:cs typeface="Courier New" pitchFamily="49" charset="0"/>
              </a:rPr>
              <a:t>solr_query</a:t>
            </a: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a:t>
            </a:r>
          </a:p>
          <a:p>
            <a:pPr marL="6350" indent="0" defTabSz="233363">
              <a:spcBef>
                <a:spcPts val="0"/>
              </a:spcBef>
              <a:spcAft>
                <a:spcPts val="0"/>
              </a:spcAft>
              <a:buNone/>
            </a:pPr>
            <a:r>
              <a:rPr lang="en-US" sz="1800" dirty="0">
                <a:latin typeface="Courier New" pitchFamily="49" charset="0"/>
                <a:cs typeface="Courier New" pitchFamily="49" charset="0"/>
              </a:rPr>
              <a:t>    3 | 30.8702532527, -100.264572144 |       null</a:t>
            </a:r>
          </a:p>
          <a:p>
            <a:pPr marL="6350" indent="0" defTabSz="233363">
              <a:spcBef>
                <a:spcPts val="0"/>
              </a:spcBef>
              <a:spcAft>
                <a:spcPts val="0"/>
              </a:spcAft>
              <a:buNone/>
            </a:pPr>
            <a:r>
              <a:rPr lang="en-US" sz="1800" dirty="0">
                <a:latin typeface="Courier New" pitchFamily="49" charset="0"/>
                <a:cs typeface="Courier New" pitchFamily="49" charset="0"/>
              </a:rPr>
              <a:t>    2 | 38.8618662055, -106.212043762 |       null</a:t>
            </a:r>
          </a:p>
          <a:p>
            <a:pPr marL="6350" indent="0" defTabSz="233363">
              <a:spcBef>
                <a:spcPts val="0"/>
              </a:spcBef>
              <a:spcAft>
                <a:spcPts val="0"/>
              </a:spcAft>
              <a:buNone/>
            </a:pPr>
            <a:r>
              <a:rPr lang="en-US" sz="1800" dirty="0">
                <a:latin typeface="Courier New" pitchFamily="49" charset="0"/>
                <a:cs typeface="Courier New" pitchFamily="49" charset="0"/>
              </a:rPr>
              <a:t>    1 | 38.8623758053, -106.214532852 |       null</a:t>
            </a:r>
          </a:p>
          <a:p>
            <a:pPr marL="6350" indent="0" defTabSz="233363">
              <a:spcBef>
                <a:spcPts val="0"/>
              </a:spcBef>
              <a:spcAft>
                <a:spcPts val="0"/>
              </a:spcAft>
              <a:buNone/>
            </a:pPr>
            <a:endParaRPr lang="en-US" sz="1800" dirty="0">
              <a:latin typeface="Courier New" pitchFamily="49" charset="0"/>
              <a:cs typeface="Courier New" pitchFamily="49" charset="0"/>
            </a:endParaRPr>
          </a:p>
          <a:p>
            <a:pPr marL="6350" indent="0" defTabSz="233363">
              <a:spcBef>
                <a:spcPts val="0"/>
              </a:spcBef>
              <a:spcAft>
                <a:spcPts val="0"/>
              </a:spcAft>
              <a:buNone/>
            </a:pPr>
            <a:r>
              <a:rPr lang="en-US" sz="1800" dirty="0">
                <a:latin typeface="Courier New" pitchFamily="49" charset="0"/>
                <a:cs typeface="Courier New" pitchFamily="49" charset="0"/>
              </a:rPr>
              <a:t>(3 rows)</a:t>
            </a:r>
          </a:p>
        </p:txBody>
      </p:sp>
    </p:spTree>
    <p:extLst>
      <p:ext uri="{BB962C8B-B14F-4D97-AF65-F5344CB8AC3E}">
        <p14:creationId xmlns:p14="http://schemas.microsoft.com/office/powerpoint/2010/main" val="2201031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Polygon query.</a:t>
            </a:r>
          </a:p>
          <a:p>
            <a:r>
              <a:rPr lang="en-US" sz="2400" dirty="0" smtClean="0"/>
              <a:t>REVIEW</a:t>
            </a:r>
            <a:endParaRPr lang="en-US" sz="2400" dirty="0"/>
          </a:p>
          <a:p>
            <a:endParaRPr lang="en-US" dirty="0"/>
          </a:p>
        </p:txBody>
      </p:sp>
      <p:sp>
        <p:nvSpPr>
          <p:cNvPr id="5" name="Title 4"/>
          <p:cNvSpPr>
            <a:spLocks noGrp="1"/>
          </p:cNvSpPr>
          <p:nvPr>
            <p:ph type="title"/>
          </p:nvPr>
        </p:nvSpPr>
        <p:spPr/>
        <p:txBody>
          <a:bodyPr/>
          <a:lstStyle/>
          <a:p>
            <a:r>
              <a:rPr lang="en-US" dirty="0" smtClean="0"/>
              <a:t>End to End Example: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44</a:t>
            </a:fld>
            <a:endParaRPr lang="uk-UA" dirty="0"/>
          </a:p>
        </p:txBody>
      </p:sp>
      <p:sp>
        <p:nvSpPr>
          <p:cNvPr id="4" name="Date Placeholder 3"/>
          <p:cNvSpPr>
            <a:spLocks noGrp="1"/>
          </p:cNvSpPr>
          <p:nvPr>
            <p:ph type="dt" sz="half" idx="17"/>
          </p:nvPr>
        </p:nvSpPr>
        <p:spPr/>
        <p:txBody>
          <a:bodyPr/>
          <a:lstStyle/>
          <a:p>
            <a:r>
              <a:rPr lang="en-US" smtClean="0"/>
              <a:t>© DataStax, All Rights Reserved. Confidential.</a:t>
            </a:r>
            <a:endParaRPr lang="en-US" dirty="0"/>
          </a:p>
        </p:txBody>
      </p:sp>
      <p:sp>
        <p:nvSpPr>
          <p:cNvPr id="8"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DSE cluster, with Search enabled</a:t>
            </a:r>
          </a:p>
          <a:p>
            <a:pPr marL="285750" indent="-285750">
              <a:buFont typeface="Arial" pitchFamily="34" charset="0"/>
              <a:buChar char="•"/>
            </a:pPr>
            <a:r>
              <a:rPr lang="en-US" sz="1800" dirty="0" smtClean="0"/>
              <a:t>Authority to make tables, other</a:t>
            </a:r>
          </a:p>
          <a:p>
            <a:pPr marL="285750" indent="-285750">
              <a:buFont typeface="Arial" pitchFamily="34" charset="0"/>
              <a:buChar char="•"/>
            </a:pPr>
            <a:r>
              <a:rPr lang="en-US" sz="1800" dirty="0" smtClean="0"/>
              <a:t>CQLSH/Studio access-</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453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45</a:t>
            </a:fld>
            <a:endParaRPr lang="uk-UA" dirty="0"/>
          </a:p>
        </p:txBody>
      </p:sp>
      <p:sp>
        <p:nvSpPr>
          <p:cNvPr id="4" name="Date Placeholder 3"/>
          <p:cNvSpPr>
            <a:spLocks noGrp="1"/>
          </p:cNvSpPr>
          <p:nvPr>
            <p:ph type="dt" sz="half" idx="12"/>
          </p:nvPr>
        </p:nvSpPr>
        <p:spPr/>
        <p:txBody>
          <a:bodyPr/>
          <a:lstStyle/>
          <a:p>
            <a:r>
              <a:rPr lang="en-US" smtClean="0"/>
              <a:t>© DataStax, All Rights Reserved. Confidential.</a:t>
            </a:r>
            <a:endParaRPr lang="en-US" dirty="0"/>
          </a:p>
        </p:txBody>
      </p:sp>
      <p:sp>
        <p:nvSpPr>
          <p:cNvPr id="5" name="Title 1"/>
          <p:cNvSpPr>
            <a:spLocks noGrp="1"/>
          </p:cNvSpPr>
          <p:nvPr>
            <p:ph type="title"/>
          </p:nvPr>
        </p:nvSpPr>
        <p:spPr>
          <a:xfrm>
            <a:off x="457200" y="1927314"/>
            <a:ext cx="8229600" cy="857250"/>
          </a:xfrm>
        </p:spPr>
        <p:txBody>
          <a:bodyPr/>
          <a:lstStyle/>
          <a:p>
            <a:r>
              <a:rPr lang="en-US" dirty="0" smtClean="0"/>
              <a:t>End </a:t>
            </a:r>
            <a:r>
              <a:rPr lang="en-US" smtClean="0"/>
              <a:t>of Module:</a:t>
            </a:r>
            <a:endParaRPr lang="en-US" dirty="0"/>
          </a:p>
        </p:txBody>
      </p:sp>
    </p:spTree>
    <p:extLst>
      <p:ext uri="{BB962C8B-B14F-4D97-AF65-F5344CB8AC3E}">
        <p14:creationId xmlns:p14="http://schemas.microsoft.com/office/powerpoint/2010/main" val="2201031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270472"/>
            <a:ext cx="8492247" cy="548048"/>
          </a:xfrm>
        </p:spPr>
        <p:txBody>
          <a:bodyPr/>
          <a:lstStyle/>
          <a:p>
            <a:r>
              <a:rPr lang="en-US" dirty="0" smtClean="0"/>
              <a:t>What Makes a </a:t>
            </a:r>
            <a:r>
              <a:rPr lang="en-US" dirty="0"/>
              <a:t>Q</a:t>
            </a:r>
            <a:r>
              <a:rPr lang="en-US" dirty="0" smtClean="0"/>
              <a:t>uery Geospatial, Spatial, (other) ?</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5</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4056434" y="828249"/>
            <a:ext cx="4727643" cy="4370427"/>
          </a:xfrm>
          <a:prstGeom prst="rect">
            <a:avLst/>
          </a:prstGeom>
          <a:noFill/>
        </p:spPr>
        <p:txBody>
          <a:bodyPr wrap="square" rtlCol="0">
            <a:spAutoFit/>
          </a:bodyPr>
          <a:lstStyle/>
          <a:p>
            <a:pPr marL="233363" indent="-233363">
              <a:buFont typeface="Arial" pitchFamily="34" charset="0"/>
              <a:buChar char="•"/>
            </a:pPr>
            <a:r>
              <a:rPr lang="en-US" sz="2400" dirty="0" smtClean="0">
                <a:solidFill>
                  <a:srgbClr val="00B0F0"/>
                </a:solidFill>
              </a:rPr>
              <a:t>Field types</a:t>
            </a:r>
          </a:p>
          <a:p>
            <a:pPr marL="233363" indent="-233363">
              <a:buFont typeface="Arial" pitchFamily="34" charset="0"/>
              <a:buChar char="•"/>
            </a:pPr>
            <a:endParaRPr lang="en-US" sz="1800" dirty="0"/>
          </a:p>
          <a:p>
            <a:pPr marL="233363" indent="-233363">
              <a:buFont typeface="Arial" pitchFamily="34" charset="0"/>
              <a:buChar char="•"/>
            </a:pPr>
            <a:r>
              <a:rPr lang="en-US" sz="1800" dirty="0" smtClean="0"/>
              <a:t>No analyzer needed (no text to parse).</a:t>
            </a:r>
          </a:p>
          <a:p>
            <a:pPr marL="233363" indent="-233363">
              <a:buFont typeface="Arial" pitchFamily="34" charset="0"/>
              <a:buChar char="•"/>
            </a:pPr>
            <a:r>
              <a:rPr lang="en-US" sz="1800" dirty="0" smtClean="0"/>
              <a:t>Common/past </a:t>
            </a:r>
            <a:r>
              <a:rPr lang="en-US" sz="1800" dirty="0"/>
              <a:t>u</a:t>
            </a:r>
            <a:r>
              <a:rPr lang="en-US" sz="1800" dirty="0" smtClean="0"/>
              <a:t>se of </a:t>
            </a:r>
            <a:r>
              <a:rPr lang="en-US" sz="1800" dirty="0" err="1" smtClean="0"/>
              <a:t>dynamicField</a:t>
            </a:r>
            <a:r>
              <a:rPr lang="en-US" sz="1800" dirty="0"/>
              <a:t>.</a:t>
            </a:r>
            <a:r>
              <a:rPr lang="en-US" sz="1800" dirty="0" smtClean="0"/>
              <a:t> E.g., Take a </a:t>
            </a:r>
            <a:r>
              <a:rPr lang="en-US" sz="1800" dirty="0" err="1" smtClean="0"/>
              <a:t>Lat</a:t>
            </a:r>
            <a:r>
              <a:rPr lang="en-US" sz="1800" dirty="0" smtClean="0"/>
              <a:t>/Lon pair, and index each decimal value.</a:t>
            </a:r>
          </a:p>
          <a:p>
            <a:pPr marL="233363" indent="-233363">
              <a:buFont typeface="Arial" pitchFamily="34" charset="0"/>
              <a:buChar char="•"/>
            </a:pPr>
            <a:r>
              <a:rPr lang="en-US" sz="1800" dirty="0" smtClean="0"/>
              <a:t>Basically, extended common numeric types.</a:t>
            </a:r>
          </a:p>
          <a:p>
            <a:pPr marL="233363" indent="-233363">
              <a:buFont typeface="Arial" pitchFamily="34" charset="0"/>
              <a:buChar char="•"/>
            </a:pPr>
            <a:endParaRPr lang="en-US" sz="1800" dirty="0"/>
          </a:p>
          <a:p>
            <a:pPr marL="233363" indent="-233363">
              <a:buFont typeface="Arial" pitchFamily="34" charset="0"/>
              <a:buChar char="•"/>
            </a:pPr>
            <a:r>
              <a:rPr lang="en-US" sz="1800" dirty="0" smtClean="0"/>
              <a:t>To query: New predicate expressions</a:t>
            </a:r>
          </a:p>
          <a:p>
            <a:pPr marL="233363" indent="-233363">
              <a:buFont typeface="Arial" pitchFamily="34" charset="0"/>
              <a:buChar char="•"/>
            </a:pPr>
            <a:endParaRPr lang="en-US" sz="1800" dirty="0"/>
          </a:p>
          <a:p>
            <a:pPr marL="233363" indent="-233363">
              <a:buFont typeface="Arial" pitchFamily="34" charset="0"/>
              <a:buChar char="•"/>
            </a:pPr>
            <a:r>
              <a:rPr lang="en-US" sz="1800" dirty="0" smtClean="0"/>
              <a:t>But the answer is: </a:t>
            </a:r>
            <a:r>
              <a:rPr lang="en-US" sz="2000" dirty="0" smtClean="0"/>
              <a:t>Field Types</a:t>
            </a:r>
          </a:p>
          <a:p>
            <a:pPr marL="233363" indent="-233363">
              <a:buFont typeface="Arial" pitchFamily="34" charset="0"/>
              <a:buChar char="•"/>
            </a:pPr>
            <a:endParaRPr lang="en-US" sz="1800" dirty="0"/>
          </a:p>
          <a:p>
            <a:pPr marL="233363" indent="-233363">
              <a:buFont typeface="Arial" pitchFamily="34" charset="0"/>
              <a:buChar char="•"/>
            </a:pPr>
            <a:endParaRPr lang="en-US" sz="1800" dirty="0" smtClean="0"/>
          </a:p>
          <a:p>
            <a:pPr marL="233363" indent="-233363">
              <a:buFont typeface="Arial" pitchFamily="34" charset="0"/>
              <a:buChar char="•"/>
            </a:pPr>
            <a:endParaRPr lang="en-US" sz="18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2" y="992221"/>
            <a:ext cx="3429658" cy="260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8358" y="3726808"/>
            <a:ext cx="3385863" cy="246221"/>
          </a:xfrm>
          <a:prstGeom prst="rect">
            <a:avLst/>
          </a:prstGeom>
          <a:noFill/>
        </p:spPr>
        <p:txBody>
          <a:bodyPr wrap="none" rtlCol="0">
            <a:spAutoFit/>
          </a:bodyPr>
          <a:lstStyle/>
          <a:p>
            <a:r>
              <a:rPr lang="en-US" sz="1000" dirty="0"/>
              <a:t>Source</a:t>
            </a:r>
            <a:r>
              <a:rPr lang="en-US" sz="1000" dirty="0" smtClean="0"/>
              <a:t>: https</a:t>
            </a:r>
            <a:r>
              <a:rPr lang="en-US" sz="1000" dirty="0"/>
              <a:t>://spherelandma508.wordpress.com/about/ </a:t>
            </a:r>
            <a:endParaRPr lang="en-US" sz="1000" dirty="0" smtClean="0"/>
          </a:p>
        </p:txBody>
      </p:sp>
    </p:spTree>
    <p:extLst>
      <p:ext uri="{BB962C8B-B14F-4D97-AF65-F5344CB8AC3E}">
        <p14:creationId xmlns:p14="http://schemas.microsoft.com/office/powerpoint/2010/main" val="260972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Geospatial versus Spatial</a:t>
            </a:r>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6</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243191" y="974724"/>
            <a:ext cx="3978613" cy="3693319"/>
          </a:xfrm>
          <a:prstGeom prst="rect">
            <a:avLst/>
          </a:prstGeom>
          <a:noFill/>
        </p:spPr>
        <p:txBody>
          <a:bodyPr wrap="square" rtlCol="0">
            <a:spAutoFit/>
          </a:bodyPr>
          <a:lstStyle/>
          <a:p>
            <a:pPr marL="233363" indent="-233363">
              <a:buFont typeface="Arial" pitchFamily="34" charset="0"/>
              <a:buChar char="•"/>
              <a:tabLst>
                <a:tab pos="457200" algn="l"/>
              </a:tabLst>
            </a:pPr>
            <a:r>
              <a:rPr lang="en-US" sz="1800" dirty="0" smtClean="0"/>
              <a:t>Geospatial- The Earth is not perfectly round (huge mountains, deep valleys); don’t care, but still better than imagining the world is flat. Account for international date line.</a:t>
            </a:r>
          </a:p>
          <a:p>
            <a:pPr marL="233363" indent="-233363">
              <a:buFont typeface="Arial" pitchFamily="34" charset="0"/>
              <a:buChar char="•"/>
              <a:tabLst>
                <a:tab pos="457200" algn="l"/>
              </a:tabLst>
            </a:pPr>
            <a:endParaRPr lang="en-US" sz="1800" dirty="0"/>
          </a:p>
          <a:p>
            <a:pPr marL="233363" indent="-233363">
              <a:buFont typeface="Arial" pitchFamily="34" charset="0"/>
              <a:buChar char="•"/>
              <a:tabLst>
                <a:tab pos="457200" algn="l"/>
              </a:tabLst>
            </a:pPr>
            <a:r>
              <a:rPr lang="en-US" sz="1800" dirty="0" smtClean="0"/>
              <a:t>Spatial; points sit atop a flat plane, x/y coordinate pair</a:t>
            </a:r>
          </a:p>
          <a:p>
            <a:pPr marL="233363" indent="-233363">
              <a:tabLst>
                <a:tab pos="339725" algn="l"/>
              </a:tabLst>
            </a:pPr>
            <a:r>
              <a:rPr lang="en-US" sz="1800" dirty="0"/>
              <a:t>	</a:t>
            </a:r>
            <a:r>
              <a:rPr lang="en-US" sz="1800" dirty="0" smtClean="0"/>
              <a:t>- How far are products on either 	side of a warehouse</a:t>
            </a:r>
          </a:p>
          <a:p>
            <a:pPr marL="233363" indent="-233363">
              <a:tabLst>
                <a:tab pos="339725" algn="l"/>
              </a:tabLst>
            </a:pPr>
            <a:r>
              <a:rPr lang="en-US" sz="1800" dirty="0"/>
              <a:t>	</a:t>
            </a:r>
            <a:r>
              <a:rPr lang="en-US" sz="1800" dirty="0" smtClean="0"/>
              <a:t>- Also, time series; start and end 	dates/time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638" y="974724"/>
            <a:ext cx="4066162"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103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Choices: (Spatial Strategy)</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7</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4461307" y="914398"/>
            <a:ext cx="4455268" cy="4001095"/>
          </a:xfrm>
          <a:prstGeom prst="rect">
            <a:avLst/>
          </a:prstGeom>
          <a:noFill/>
        </p:spPr>
        <p:txBody>
          <a:bodyPr wrap="square" rtlCol="0">
            <a:spAutoFit/>
          </a:bodyPr>
          <a:lstStyle/>
          <a:p>
            <a:pPr marL="233363" indent="-233363" defTabSz="457200">
              <a:buFont typeface="Arial" pitchFamily="34" charset="0"/>
              <a:buChar char="•"/>
            </a:pPr>
            <a:r>
              <a:rPr lang="en-US" sz="1800" dirty="0" smtClean="0"/>
              <a:t>RDBMS: volatile data, B-Tree+</a:t>
            </a:r>
          </a:p>
          <a:p>
            <a:pPr marL="233363" indent="-233363" defTabSz="457200">
              <a:buFont typeface="Arial" pitchFamily="34" charset="0"/>
              <a:buChar char="•"/>
            </a:pPr>
            <a:r>
              <a:rPr lang="en-US" sz="1800" dirty="0" smtClean="0"/>
              <a:t>DSE: Web scale data sizes, hash (and)</a:t>
            </a:r>
          </a:p>
          <a:p>
            <a:pPr marL="233363" indent="-233363" defTabSz="457200">
              <a:buFont typeface="Arial" pitchFamily="34" charset="0"/>
              <a:buChar char="•"/>
            </a:pPr>
            <a:endParaRPr lang="en-US" sz="1800" dirty="0"/>
          </a:p>
          <a:p>
            <a:pPr defTabSz="457200"/>
            <a:r>
              <a:rPr lang="en-US" sz="2000" dirty="0" smtClean="0"/>
              <a:t>Geospatial</a:t>
            </a:r>
          </a:p>
          <a:p>
            <a:pPr marL="233363" indent="-233363" defTabSz="457200">
              <a:buFont typeface="Arial" pitchFamily="34" charset="0"/>
              <a:buChar char="•"/>
            </a:pPr>
            <a:r>
              <a:rPr lang="en-US" sz="1800" dirty="0" smtClean="0"/>
              <a:t>Distance from point ?</a:t>
            </a:r>
          </a:p>
          <a:p>
            <a:pPr marL="233363" indent="-233363" defTabSz="457200">
              <a:buFont typeface="Arial" pitchFamily="34" charset="0"/>
              <a:buChar char="•"/>
            </a:pPr>
            <a:r>
              <a:rPr lang="en-US" sz="1800" dirty="0" smtClean="0"/>
              <a:t>Intersection of boundaries of geometric shapes ?</a:t>
            </a:r>
          </a:p>
          <a:p>
            <a:pPr marL="233363" indent="-233363" defTabSz="457200">
              <a:buFont typeface="Arial" pitchFamily="34" charset="0"/>
              <a:buChar char="•"/>
            </a:pPr>
            <a:r>
              <a:rPr lang="en-US" sz="1800" dirty="0" smtClean="0"/>
              <a:t>Other</a:t>
            </a:r>
          </a:p>
          <a:p>
            <a:pPr marL="233363" indent="-233363" defTabSz="457200">
              <a:buFont typeface="Arial" pitchFamily="34" charset="0"/>
              <a:buChar char="•"/>
            </a:pPr>
            <a:endParaRPr lang="en-US" sz="1800" dirty="0"/>
          </a:p>
          <a:p>
            <a:pPr marL="233363" indent="-233363" defTabSz="457200">
              <a:buFont typeface="Arial" pitchFamily="34" charset="0"/>
              <a:buChar char="•"/>
            </a:pPr>
            <a:r>
              <a:rPr lang="en-US" sz="1800" dirty="0" err="1" smtClean="0"/>
              <a:t>distErrPact</a:t>
            </a:r>
            <a:r>
              <a:rPr lang="en-US" sz="1800" dirty="0" smtClean="0"/>
              <a:t>, </a:t>
            </a:r>
            <a:r>
              <a:rPr lang="en-US" sz="1800" dirty="0" err="1" smtClean="0"/>
              <a:t>distErr</a:t>
            </a:r>
            <a:r>
              <a:rPr lang="en-US" sz="1800" dirty="0" smtClean="0"/>
              <a:t> ? (configurable, </a:t>
            </a:r>
            <a:r>
              <a:rPr lang="en-US" sz="1800" dirty="0" err="1" smtClean="0"/>
              <a:t>tunables</a:t>
            </a:r>
            <a:r>
              <a:rPr lang="en-US" sz="1800" dirty="0" smtClean="0"/>
              <a:t>)</a:t>
            </a:r>
          </a:p>
          <a:p>
            <a:pPr marL="233363" indent="-233363" defTabSz="457200">
              <a:buFont typeface="Arial" pitchFamily="34" charset="0"/>
              <a:buChar char="•"/>
            </a:pPr>
            <a:r>
              <a:rPr lang="en-US" sz="1800" dirty="0" smtClean="0"/>
              <a:t>2D polygon on 3D world ?, 3D polygon  on 3D world ?</a:t>
            </a:r>
          </a:p>
          <a:p>
            <a:pPr defTabSz="457200"/>
            <a:endParaRPr lang="en-US" sz="18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94" y="1297066"/>
            <a:ext cx="3525473" cy="258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054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Coarse Description of </a:t>
            </a:r>
            <a:r>
              <a:rPr lang="en-US" dirty="0" err="1" smtClean="0"/>
              <a:t>Geohash</a:t>
            </a:r>
            <a:r>
              <a:rPr lang="en-US" dirty="0" smtClean="0"/>
              <a:t>-</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8</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99059" y="754074"/>
            <a:ext cx="6389289" cy="4524315"/>
          </a:xfrm>
          <a:prstGeom prst="rect">
            <a:avLst/>
          </a:prstGeom>
          <a:noFill/>
        </p:spPr>
        <p:txBody>
          <a:bodyPr wrap="square" rtlCol="0">
            <a:spAutoFit/>
          </a:bodyPr>
          <a:lstStyle/>
          <a:p>
            <a:pPr marL="233363" indent="-233363" defTabSz="233363">
              <a:buFont typeface="Arial" pitchFamily="34" charset="0"/>
              <a:buChar char="•"/>
            </a:pPr>
            <a:r>
              <a:rPr lang="en-US" sz="1800" dirty="0"/>
              <a:t>Take the Earth, and divide it into 32 equal sized </a:t>
            </a:r>
            <a:r>
              <a:rPr lang="en-US" sz="1800" dirty="0" smtClean="0"/>
              <a:t>rectangles.</a:t>
            </a:r>
          </a:p>
          <a:p>
            <a:pPr marL="233363" indent="-233363" defTabSz="233363">
              <a:buFont typeface="Arial" pitchFamily="34" charset="0"/>
              <a:buChar char="•"/>
            </a:pPr>
            <a:r>
              <a:rPr lang="en-US" sz="1800" dirty="0" smtClean="0"/>
              <a:t>Take </a:t>
            </a:r>
            <a:r>
              <a:rPr lang="en-US" sz="1800" dirty="0"/>
              <a:t>each of the rectangles above, and divide </a:t>
            </a:r>
            <a:r>
              <a:rPr lang="en-US" sz="1800" dirty="0" smtClean="0"/>
              <a:t>those </a:t>
            </a:r>
            <a:r>
              <a:rPr lang="en-US" sz="1800" dirty="0"/>
              <a:t>into 32 (further, </a:t>
            </a:r>
            <a:r>
              <a:rPr lang="en-US" sz="1800" dirty="0" smtClean="0"/>
              <a:t>sub</a:t>
            </a:r>
            <a:r>
              <a:rPr lang="en-US" sz="1800" dirty="0"/>
              <a:t>) </a:t>
            </a:r>
            <a:r>
              <a:rPr lang="en-US" sz="1800" dirty="0" smtClean="0"/>
              <a:t>rectangles.</a:t>
            </a:r>
          </a:p>
          <a:p>
            <a:pPr marL="233363" indent="-233363" defTabSz="233363">
              <a:buFont typeface="Arial" pitchFamily="34" charset="0"/>
              <a:buChar char="•"/>
            </a:pPr>
            <a:r>
              <a:rPr lang="en-US" sz="1800" dirty="0" smtClean="0"/>
              <a:t>After </a:t>
            </a:r>
            <a:r>
              <a:rPr lang="en-US" sz="1800" dirty="0"/>
              <a:t>you iterate the above cycle 4 </a:t>
            </a:r>
            <a:r>
              <a:rPr lang="en-US" sz="1800" dirty="0" smtClean="0"/>
              <a:t>times, you </a:t>
            </a:r>
            <a:r>
              <a:rPr lang="en-US" sz="1800" dirty="0"/>
              <a:t>have divided the </a:t>
            </a:r>
            <a:r>
              <a:rPr lang="en-US" sz="1800" dirty="0" smtClean="0"/>
              <a:t>Earth into distinct </a:t>
            </a:r>
            <a:r>
              <a:rPr lang="en-US" sz="1800" dirty="0"/>
              <a:t>regions as accurate as </a:t>
            </a:r>
            <a:r>
              <a:rPr lang="en-US" sz="1800" dirty="0" smtClean="0"/>
              <a:t>12 meters</a:t>
            </a:r>
            <a:r>
              <a:rPr lang="en-US" sz="1800" dirty="0"/>
              <a:t>. </a:t>
            </a:r>
            <a:endParaRPr lang="en-US" sz="1800" dirty="0" smtClean="0"/>
          </a:p>
          <a:p>
            <a:pPr marL="233363" indent="-233363" defTabSz="233363">
              <a:buFont typeface="Arial" pitchFamily="34" charset="0"/>
              <a:buChar char="•"/>
            </a:pPr>
            <a:endParaRPr lang="en-US" sz="1800" dirty="0" smtClean="0"/>
          </a:p>
          <a:p>
            <a:pPr marL="233363" indent="-233363" defTabSz="233363">
              <a:buFont typeface="Arial" pitchFamily="34" charset="0"/>
              <a:buChar char="•"/>
            </a:pPr>
            <a:r>
              <a:rPr lang="en-US" sz="1800" dirty="0" smtClean="0"/>
              <a:t>By </a:t>
            </a:r>
            <a:r>
              <a:rPr lang="en-US" sz="1800" dirty="0"/>
              <a:t>storing a unique string only </a:t>
            </a:r>
            <a:r>
              <a:rPr lang="en-US" sz="1800" dirty="0" smtClean="0"/>
              <a:t>5 </a:t>
            </a:r>
            <a:r>
              <a:rPr lang="en-US" sz="1800" dirty="0"/>
              <a:t>characters </a:t>
            </a:r>
            <a:r>
              <a:rPr lang="en-US" sz="1800" dirty="0" smtClean="0"/>
              <a:t>long, and </a:t>
            </a:r>
            <a:r>
              <a:rPr lang="en-US" sz="1800" dirty="0"/>
              <a:t>an array of </a:t>
            </a:r>
            <a:r>
              <a:rPr lang="en-US" sz="1800" dirty="0" smtClean="0"/>
              <a:t>whatever </a:t>
            </a:r>
            <a:r>
              <a:rPr lang="en-US" sz="1800" dirty="0"/>
              <a:t>items are located in this distinct </a:t>
            </a:r>
            <a:r>
              <a:rPr lang="en-US" sz="1800" dirty="0" smtClean="0"/>
              <a:t>(144 meter </a:t>
            </a:r>
            <a:r>
              <a:rPr lang="en-US" sz="1800" dirty="0"/>
              <a:t>square region of </a:t>
            </a:r>
            <a:r>
              <a:rPr lang="en-US" sz="1800" dirty="0" smtClean="0"/>
              <a:t>the </a:t>
            </a:r>
            <a:r>
              <a:rPr lang="en-US" sz="1800" dirty="0"/>
              <a:t>Earth), you can serve a lot of geo-spatial </a:t>
            </a:r>
            <a:r>
              <a:rPr lang="en-US" sz="1800" dirty="0" smtClean="0"/>
              <a:t>queries </a:t>
            </a:r>
            <a:r>
              <a:rPr lang="en-US" sz="1800" dirty="0"/>
              <a:t>quickly and </a:t>
            </a:r>
            <a:r>
              <a:rPr lang="en-US" sz="1800" dirty="0" smtClean="0"/>
              <a:t>easily.</a:t>
            </a:r>
          </a:p>
          <a:p>
            <a:pPr marL="233363" indent="-233363" defTabSz="233363">
              <a:buFont typeface="Arial" pitchFamily="34" charset="0"/>
              <a:buChar char="•"/>
            </a:pPr>
            <a:r>
              <a:rPr lang="en-US" sz="1800" dirty="0" smtClean="0"/>
              <a:t>Further</a:t>
            </a:r>
            <a:r>
              <a:rPr lang="en-US" sz="1800" dirty="0"/>
              <a:t>, if you also index not only the 5 </a:t>
            </a:r>
            <a:r>
              <a:rPr lang="en-US" sz="1800" dirty="0" smtClean="0"/>
              <a:t>character string</a:t>
            </a:r>
            <a:r>
              <a:rPr lang="en-US" sz="1800" dirty="0"/>
              <a:t>, but all </a:t>
            </a:r>
            <a:r>
              <a:rPr lang="en-US" sz="1800" dirty="0" smtClean="0"/>
              <a:t>substrings </a:t>
            </a:r>
            <a:r>
              <a:rPr lang="en-US" sz="1800" dirty="0"/>
              <a:t>of the 5 character string, you have </a:t>
            </a:r>
            <a:r>
              <a:rPr lang="en-US" sz="1800" dirty="0" smtClean="0"/>
              <a:t>many highly </a:t>
            </a:r>
            <a:r>
              <a:rPr lang="en-US" sz="1800" dirty="0" err="1" smtClean="0"/>
              <a:t>performant</a:t>
            </a:r>
            <a:r>
              <a:rPr lang="en-US" sz="1800" dirty="0" smtClean="0"/>
              <a:t> choices</a:t>
            </a:r>
            <a:r>
              <a:rPr lang="en-US" sz="1800" dirty="0"/>
              <a:t>.</a:t>
            </a:r>
          </a:p>
          <a:p>
            <a:pPr defTabSz="233363"/>
            <a:endParaRPr lang="en-US" sz="1800" dirty="0" smtClean="0"/>
          </a:p>
          <a:p>
            <a:pPr defTabSz="233363"/>
            <a:r>
              <a:rPr lang="en-US" sz="1800" dirty="0"/>
              <a:t>	</a:t>
            </a:r>
            <a:r>
              <a:rPr lang="en-US" sz="1800" dirty="0" smtClean="0"/>
              <a:t>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952" y="1271486"/>
            <a:ext cx="214312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42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Description of </a:t>
            </a:r>
            <a:r>
              <a:rPr lang="en-US" dirty="0" err="1" smtClean="0"/>
              <a:t>Geohash</a:t>
            </a:r>
            <a:r>
              <a:rPr lang="en-US" dirty="0" smtClean="0"/>
              <a:t>, Example-</a:t>
            </a:r>
            <a:endParaRPr lang="en-US" dirty="0"/>
          </a:p>
        </p:txBody>
      </p:sp>
      <p:sp>
        <p:nvSpPr>
          <p:cNvPr id="3" name="Slide Number Placeholder 2"/>
          <p:cNvSpPr>
            <a:spLocks noGrp="1"/>
          </p:cNvSpPr>
          <p:nvPr>
            <p:ph type="sldNum" sz="quarter" idx="11"/>
          </p:nvPr>
        </p:nvSpPr>
        <p:spPr/>
        <p:txBody>
          <a:bodyPr/>
          <a:lstStyle/>
          <a:p>
            <a:r>
              <a:rPr lang="en-US" dirty="0" smtClean="0"/>
              <a:t>000-DTSE-Search-7453-60-DM-</a:t>
            </a:r>
            <a:fld id="{5A6FB346-E907-314D-8DE1-ECD2B2B6AA1B}" type="slidenum">
              <a:rPr lang="uk-UA" smtClean="0"/>
              <a:pPr/>
              <a:t>9</a:t>
            </a:fld>
            <a:endParaRPr lang="uk-UA" dirty="0"/>
          </a:p>
        </p:txBody>
      </p:sp>
      <p:sp>
        <p:nvSpPr>
          <p:cNvPr id="4" name="Date Placeholder 3"/>
          <p:cNvSpPr>
            <a:spLocks noGrp="1"/>
          </p:cNvSpPr>
          <p:nvPr>
            <p:ph type="dt" sz="half" idx="18"/>
          </p:nvPr>
        </p:nvSpPr>
        <p:spPr/>
        <p:txBody>
          <a:bodyPr/>
          <a:lstStyle/>
          <a:p>
            <a:r>
              <a:rPr lang="en-US" smtClean="0"/>
              <a:t>© DataStax, All Rights Reserved. Confidential.</a:t>
            </a:r>
            <a:endParaRPr lang="en-US" dirty="0"/>
          </a:p>
        </p:txBody>
      </p:sp>
      <p:sp>
        <p:nvSpPr>
          <p:cNvPr id="6" name="TextBox 5"/>
          <p:cNvSpPr txBox="1"/>
          <p:nvPr/>
        </p:nvSpPr>
        <p:spPr>
          <a:xfrm>
            <a:off x="4542817" y="983890"/>
            <a:ext cx="4373758" cy="3416320"/>
          </a:xfrm>
          <a:prstGeom prst="rect">
            <a:avLst/>
          </a:prstGeom>
          <a:noFill/>
        </p:spPr>
        <p:txBody>
          <a:bodyPr wrap="square" rtlCol="0">
            <a:spAutoFit/>
          </a:bodyPr>
          <a:lstStyle/>
          <a:p>
            <a:pPr defTabSz="233363"/>
            <a:r>
              <a:rPr lang="en-US" sz="1800" dirty="0"/>
              <a:t>I</a:t>
            </a:r>
            <a:r>
              <a:rPr lang="en-US" sz="1800" dirty="0" smtClean="0"/>
              <a:t>f </a:t>
            </a:r>
            <a:r>
              <a:rPr lang="en-US" sz="1800" dirty="0"/>
              <a:t>a 5 character string that tells us </a:t>
            </a:r>
            <a:r>
              <a:rPr lang="en-US" sz="1800" dirty="0" smtClean="0"/>
              <a:t>that Boston/MA/USA </a:t>
            </a:r>
            <a:r>
              <a:rPr lang="en-US" sz="1800" dirty="0"/>
              <a:t>equates </a:t>
            </a:r>
            <a:r>
              <a:rPr lang="en-US" sz="1800" dirty="0" smtClean="0"/>
              <a:t>to </a:t>
            </a:r>
            <a:r>
              <a:rPr lang="en-US" sz="1800" dirty="0"/>
              <a:t>the </a:t>
            </a:r>
            <a:r>
              <a:rPr lang="en-US" sz="1800" dirty="0" smtClean="0"/>
              <a:t>string constant</a:t>
            </a:r>
            <a:r>
              <a:rPr lang="en-US" sz="1800" dirty="0"/>
              <a:t>, DRY2Y, we should also </a:t>
            </a:r>
            <a:r>
              <a:rPr lang="en-US" sz="1800" dirty="0" smtClean="0"/>
              <a:t>index the sub-strings of </a:t>
            </a:r>
            <a:r>
              <a:rPr lang="en-US" sz="1800" dirty="0"/>
              <a:t>DRY2Y, those being; D, </a:t>
            </a:r>
            <a:r>
              <a:rPr lang="en-US" sz="1800" dirty="0" smtClean="0"/>
              <a:t>DR, DRY</a:t>
            </a:r>
            <a:r>
              <a:rPr lang="en-US" sz="1800" dirty="0"/>
              <a:t>, DRY2 (DRY2Y </a:t>
            </a:r>
            <a:r>
              <a:rPr lang="en-US" sz="1800" dirty="0" smtClean="0"/>
              <a:t>already </a:t>
            </a:r>
            <a:r>
              <a:rPr lang="en-US" sz="1800" dirty="0"/>
              <a:t>being </a:t>
            </a:r>
            <a:r>
              <a:rPr lang="en-US" sz="1800" dirty="0" smtClean="0"/>
              <a:t>indexed</a:t>
            </a:r>
            <a:r>
              <a:rPr lang="en-US" sz="1800" dirty="0"/>
              <a:t>).</a:t>
            </a:r>
          </a:p>
          <a:p>
            <a:pPr defTabSz="233363"/>
            <a:endParaRPr lang="en-US" sz="1800" dirty="0" smtClean="0"/>
          </a:p>
          <a:p>
            <a:pPr defTabSz="233363"/>
            <a:r>
              <a:rPr lang="en-US" sz="1800" dirty="0" smtClean="0"/>
              <a:t>When </a:t>
            </a:r>
            <a:r>
              <a:rPr lang="en-US" sz="1800" dirty="0"/>
              <a:t>we need to find all points within </a:t>
            </a:r>
            <a:r>
              <a:rPr lang="en-US" sz="1800" dirty="0" smtClean="0"/>
              <a:t>100 miles/km of the </a:t>
            </a:r>
            <a:r>
              <a:rPr lang="en-US" sz="1800" dirty="0"/>
              <a:t>point, </a:t>
            </a:r>
            <a:r>
              <a:rPr lang="en-US" sz="1800" dirty="0" smtClean="0"/>
              <a:t>DRY2Y</a:t>
            </a:r>
            <a:r>
              <a:rPr lang="en-US" sz="1800" dirty="0"/>
              <a:t>, we need </a:t>
            </a:r>
            <a:r>
              <a:rPr lang="en-US" sz="1800" dirty="0" smtClean="0"/>
              <a:t>only look </a:t>
            </a:r>
            <a:r>
              <a:rPr lang="en-US" sz="1800" dirty="0"/>
              <a:t>for the equality, DRY (or </a:t>
            </a:r>
            <a:r>
              <a:rPr lang="en-US" sz="1800" dirty="0" smtClean="0"/>
              <a:t>whatever the actual </a:t>
            </a:r>
            <a:r>
              <a:rPr lang="en-US" sz="1800" dirty="0"/>
              <a:t>accuracy is).</a:t>
            </a:r>
          </a:p>
          <a:p>
            <a:pPr defTabSz="233363"/>
            <a:endParaRPr lang="en-US" sz="1800" dirty="0" smtClean="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0" y="983890"/>
            <a:ext cx="4210474" cy="2975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839492"/>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1584</TotalTime>
  <Words>5239</Words>
  <Application>Microsoft Office PowerPoint</Application>
  <PresentationFormat>On-screen Show (16:9)</PresentationFormat>
  <Paragraphs>750</Paragraphs>
  <Slides>45</Slides>
  <Notes>43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DataStax_Template_Widescreen</vt:lpstr>
      <vt:lpstr>Discussion Module:</vt:lpstr>
      <vt:lpstr>Discussion Lab:</vt:lpstr>
      <vt:lpstr>Geospatial versus Spatial</vt:lpstr>
      <vt:lpstr>End of Discussion Lab:</vt:lpstr>
      <vt:lpstr>What Makes a Query Geospatial, Spatial, (other) ?</vt:lpstr>
      <vt:lpstr>Geospatial versus Spatial</vt:lpstr>
      <vt:lpstr>Choices: (Spatial Strategy)</vt:lpstr>
      <vt:lpstr>Coarse Description of Geohash-</vt:lpstr>
      <vt:lpstr>Coarse Description of Geohash, Example-</vt:lpstr>
      <vt:lpstr>Geohash and/or Quadtree</vt:lpstr>
      <vt:lpstr>Solr Filter (Left Edge) N-gram filter ?</vt:lpstr>
      <vt:lpstr>Must reads on Geospatial-</vt:lpstr>
      <vt:lpstr>Geospatial, Seminal Use Case</vt:lpstr>
      <vt:lpstr>End to End Example:</vt:lpstr>
      <vt:lpstr>Distance from Point: CREATE KEYSPACE</vt:lpstr>
      <vt:lpstr>Distance from Point: Add Data, CREATE INDEX</vt:lpstr>
      <vt:lpstr>Distance from Point: Add Field Types</vt:lpstr>
      <vt:lpstr>Distance from Point: ADD dynamicField, field</vt:lpstr>
      <vt:lpstr>Distance from Point: Radius (from circle)</vt:lpstr>
      <vt:lpstr>What is geofilt ?</vt:lpstr>
      <vt:lpstr>Distance from Point: Radius (from circle)</vt:lpstr>
      <vt:lpstr>Distance from Point: Bounding Box (within square)</vt:lpstr>
      <vt:lpstr>Distance from Point: (Arbitrary Rectangle)</vt:lpstr>
      <vt:lpstr>Distance from Point: Sorting</vt:lpstr>
      <vt:lpstr>End to End Example:</vt:lpstr>
      <vt:lpstr>Previously:</vt:lpstr>
      <vt:lpstr>Sort Changes with Field Type</vt:lpstr>
      <vt:lpstr>LatLonPointSpatialField, other .. sort will change</vt:lpstr>
      <vt:lpstr>End to End Example:</vt:lpstr>
      <vt:lpstr>Using RPT: CREATE TABLE </vt:lpstr>
      <vt:lpstr>Using RPT: INSERT data</vt:lpstr>
      <vt:lpstr>Using RPT: ALTER SEARCH INDEX</vt:lpstr>
      <vt:lpstr>Using RPT: SELECT</vt:lpstr>
      <vt:lpstr>Does not sort correctly-</vt:lpstr>
      <vt:lpstr>Moving to Polygons</vt:lpstr>
      <vt:lpstr>JTS, Java Topology Suite</vt:lpstr>
      <vt:lpstr>Be advised:</vt:lpstr>
      <vt:lpstr>When using Shapes:</vt:lpstr>
      <vt:lpstr>End to End Example:</vt:lpstr>
      <vt:lpstr>CREATE TABLE, data, index</vt:lpstr>
      <vt:lpstr>CREATE first of types, dynamicField</vt:lpstr>
      <vt:lpstr>New field type, polygon capable</vt:lpstr>
      <vt:lpstr>Query: Intersects POLYGON</vt:lpstr>
      <vt:lpstr>End to End Example:</vt:lpstr>
      <vt:lpstr>End of Module: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83</cp:revision>
  <dcterms:created xsi:type="dcterms:W3CDTF">2018-03-30T00:33:11Z</dcterms:created>
  <dcterms:modified xsi:type="dcterms:W3CDTF">2018-07-11T22:58:06Z</dcterms:modified>
  <cp:category/>
</cp:coreProperties>
</file>